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74" r:id="rId3"/>
    <p:sldId id="273" r:id="rId4"/>
    <p:sldId id="275" r:id="rId5"/>
    <p:sldId id="288" r:id="rId6"/>
    <p:sldId id="264" r:id="rId7"/>
    <p:sldId id="263" r:id="rId8"/>
    <p:sldId id="268" r:id="rId9"/>
    <p:sldId id="269" r:id="rId10"/>
    <p:sldId id="270" r:id="rId11"/>
    <p:sldId id="271" r:id="rId12"/>
    <p:sldId id="259" r:id="rId13"/>
    <p:sldId id="257" r:id="rId14"/>
    <p:sldId id="260" r:id="rId15"/>
    <p:sldId id="261" r:id="rId16"/>
    <p:sldId id="262" r:id="rId17"/>
    <p:sldId id="265" r:id="rId18"/>
    <p:sldId id="277" r:id="rId19"/>
    <p:sldId id="280" r:id="rId20"/>
    <p:sldId id="279" r:id="rId21"/>
    <p:sldId id="266" r:id="rId22"/>
    <p:sldId id="291" r:id="rId23"/>
    <p:sldId id="287" r:id="rId24"/>
    <p:sldId id="285" r:id="rId25"/>
    <p:sldId id="286" r:id="rId26"/>
    <p:sldId id="289" r:id="rId27"/>
    <p:sldId id="283" r:id="rId28"/>
    <p:sldId id="29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F7F5"/>
    <a:srgbClr val="DDA7E7"/>
    <a:srgbClr val="6E7A80"/>
    <a:srgbClr val="E79BA7"/>
    <a:srgbClr val="51AB3F"/>
    <a:srgbClr val="DB93B3"/>
    <a:srgbClr val="FFF0A2"/>
    <a:srgbClr val="FF9300"/>
    <a:srgbClr val="97BE49"/>
    <a:srgbClr val="7C6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p:restoredTop sz="85690"/>
  </p:normalViewPr>
  <p:slideViewPr>
    <p:cSldViewPr snapToGrid="0" snapToObjects="1" showGuides="1">
      <p:cViewPr>
        <p:scale>
          <a:sx n="78" d="100"/>
          <a:sy n="78" d="100"/>
        </p:scale>
        <p:origin x="1168" y="23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B9DC-A679-A640-BF37-59F57DE12F3C}" type="datetimeFigureOut">
              <a:rPr lang="en-US" smtClean="0"/>
              <a:t>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E8239-EBBC-B347-9865-54DC7F9696B9}" type="slidenum">
              <a:rPr lang="en-US" smtClean="0"/>
              <a:t>‹#›</a:t>
            </a:fld>
            <a:endParaRPr lang="en-US"/>
          </a:p>
        </p:txBody>
      </p:sp>
    </p:spTree>
    <p:extLst>
      <p:ext uri="{BB962C8B-B14F-4D97-AF65-F5344CB8AC3E}">
        <p14:creationId xmlns:p14="http://schemas.microsoft.com/office/powerpoint/2010/main" val="270440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E8239-EBBC-B347-9865-54DC7F9696B9}" type="slidenum">
              <a:rPr lang="en-US" smtClean="0"/>
              <a:t>1</a:t>
            </a:fld>
            <a:endParaRPr lang="en-US"/>
          </a:p>
        </p:txBody>
      </p:sp>
    </p:spTree>
    <p:extLst>
      <p:ext uri="{BB962C8B-B14F-4D97-AF65-F5344CB8AC3E}">
        <p14:creationId xmlns:p14="http://schemas.microsoft.com/office/powerpoint/2010/main" val="283606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Unconformities are an additional important concept to discuss. They are a gap in the geologic record and are an important part stratigraphy. The image identifies a couple of specific kinds of unconformities, but we will just use the name “unconformity” here. (For reference, the specific kind we’re focusing on is the </a:t>
            </a:r>
            <a:r>
              <a:rPr lang="en-US" i="1" dirty="0"/>
              <a:t>disconformity</a:t>
            </a:r>
            <a:r>
              <a:rPr lang="en-US" dirty="0"/>
              <a:t>, the top left 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your own playdoh model of this situation. Put down the layer in the first color, then stack the second color. Scrape off some of the second layer with a toothpick, then stack the third color on top. Write down in the handout the time order sequence of your model.</a:t>
            </a:r>
          </a:p>
          <a:p>
            <a:endParaRPr lang="en-US" dirty="0"/>
          </a:p>
        </p:txBody>
      </p:sp>
      <p:sp>
        <p:nvSpPr>
          <p:cNvPr id="4" name="Slide Number Placeholder 3"/>
          <p:cNvSpPr>
            <a:spLocks noGrp="1"/>
          </p:cNvSpPr>
          <p:nvPr>
            <p:ph type="sldNum" sz="quarter" idx="5"/>
          </p:nvPr>
        </p:nvSpPr>
        <p:spPr/>
        <p:txBody>
          <a:bodyPr/>
          <a:lstStyle/>
          <a:p>
            <a:fld id="{DD7E8239-EBBC-B347-9865-54DC7F9696B9}" type="slidenum">
              <a:rPr lang="en-US" smtClean="0"/>
              <a:t>21</a:t>
            </a:fld>
            <a:endParaRPr lang="en-US"/>
          </a:p>
        </p:txBody>
      </p:sp>
    </p:spTree>
    <p:extLst>
      <p:ext uri="{BB962C8B-B14F-4D97-AF65-F5344CB8AC3E}">
        <p14:creationId xmlns:p14="http://schemas.microsoft.com/office/powerpoint/2010/main" val="189648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squiggly line between layers is specifically how unconformities are marked. If you see a squiggly line in this context, it means that some rock layers are missing, and so there is an unconformity.</a:t>
            </a:r>
          </a:p>
        </p:txBody>
      </p:sp>
      <p:sp>
        <p:nvSpPr>
          <p:cNvPr id="4" name="Slide Number Placeholder 3"/>
          <p:cNvSpPr>
            <a:spLocks noGrp="1"/>
          </p:cNvSpPr>
          <p:nvPr>
            <p:ph type="sldNum" sz="quarter" idx="5"/>
          </p:nvPr>
        </p:nvSpPr>
        <p:spPr/>
        <p:txBody>
          <a:bodyPr/>
          <a:lstStyle/>
          <a:p>
            <a:fld id="{DD7E8239-EBBC-B347-9865-54DC7F9696B9}" type="slidenum">
              <a:rPr lang="en-US" smtClean="0"/>
              <a:t>24</a:t>
            </a:fld>
            <a:endParaRPr lang="en-US"/>
          </a:p>
        </p:txBody>
      </p:sp>
    </p:spTree>
    <p:extLst>
      <p:ext uri="{BB962C8B-B14F-4D97-AF65-F5344CB8AC3E}">
        <p14:creationId xmlns:p14="http://schemas.microsoft.com/office/powerpoint/2010/main" val="27979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exercise, students will need to use their knowledge to discover which layer likely contains dinosaur fossils. Based on the information given, they should be looking for rock layers that formed on land (</a:t>
            </a:r>
            <a:r>
              <a:rPr lang="en-US" b="1" dirty="0"/>
              <a:t>continental environments</a:t>
            </a:r>
            <a:r>
              <a:rPr lang="en-US" dirty="0"/>
              <a:t>, not marine), and are younger than 66 million years old. There is one non-sedimentary rock (rock G, the volcanic intrusion), which has been chemically dated. Any rock layers the intrusion cuts through are older than that date. </a:t>
            </a:r>
          </a:p>
          <a:p>
            <a:endParaRPr lang="en-US" dirty="0"/>
          </a:p>
          <a:p>
            <a:r>
              <a:rPr lang="en-US" dirty="0"/>
              <a:t>Based on the stratigraphic principles, students should figure out that Layers A, H, and E are too old, while layers I, B, and F are too young. Layers C and D are the correct age to potentially contain dinosaur fossils. Based on the rock information from the handouts, Layer D is most likely to contain fossils because it is a sandstone, and fossils are usually found in sedimentary rocks with sand sized grains or smaller. Layer C is a conglomerate, so the layer probably does not contain fossils, even though it is the correct age.</a:t>
            </a:r>
          </a:p>
        </p:txBody>
      </p:sp>
      <p:sp>
        <p:nvSpPr>
          <p:cNvPr id="4" name="Slide Number Placeholder 3"/>
          <p:cNvSpPr>
            <a:spLocks noGrp="1"/>
          </p:cNvSpPr>
          <p:nvPr>
            <p:ph type="sldNum" sz="quarter" idx="5"/>
          </p:nvPr>
        </p:nvSpPr>
        <p:spPr/>
        <p:txBody>
          <a:bodyPr/>
          <a:lstStyle/>
          <a:p>
            <a:fld id="{DD7E8239-EBBC-B347-9865-54DC7F9696B9}" type="slidenum">
              <a:rPr lang="en-US" smtClean="0"/>
              <a:t>27</a:t>
            </a:fld>
            <a:endParaRPr lang="en-US"/>
          </a:p>
        </p:txBody>
      </p:sp>
    </p:spTree>
    <p:extLst>
      <p:ext uri="{BB962C8B-B14F-4D97-AF65-F5344CB8AC3E}">
        <p14:creationId xmlns:p14="http://schemas.microsoft.com/office/powerpoint/2010/main" val="91650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space to answer these questions and write down observations on the handout.</a:t>
            </a:r>
          </a:p>
        </p:txBody>
      </p:sp>
      <p:sp>
        <p:nvSpPr>
          <p:cNvPr id="4" name="Slide Number Placeholder 3"/>
          <p:cNvSpPr>
            <a:spLocks noGrp="1"/>
          </p:cNvSpPr>
          <p:nvPr>
            <p:ph type="sldNum" sz="quarter" idx="5"/>
          </p:nvPr>
        </p:nvSpPr>
        <p:spPr/>
        <p:txBody>
          <a:bodyPr/>
          <a:lstStyle/>
          <a:p>
            <a:fld id="{DD7E8239-EBBC-B347-9865-54DC7F9696B9}" type="slidenum">
              <a:rPr lang="en-US" smtClean="0"/>
              <a:t>2</a:t>
            </a:fld>
            <a:endParaRPr lang="en-US"/>
          </a:p>
        </p:txBody>
      </p:sp>
    </p:spTree>
    <p:extLst>
      <p:ext uri="{BB962C8B-B14F-4D97-AF65-F5344CB8AC3E}">
        <p14:creationId xmlns:p14="http://schemas.microsoft.com/office/powerpoint/2010/main" val="361755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students. Here are the three rock units outlined. Students should note that the rocks on the bottom probably had to be in place for the rocks on top to form. Students should also note that the blue-outlined rock cuts through the orange-outlined rock layer, suggesting that the orange-outlined rock layer was present first. This discussion should lead into the concept of how we can understand the relationships between rock layers (as in, what came first).</a:t>
            </a:r>
          </a:p>
        </p:txBody>
      </p:sp>
      <p:sp>
        <p:nvSpPr>
          <p:cNvPr id="4" name="Slide Number Placeholder 3"/>
          <p:cNvSpPr>
            <a:spLocks noGrp="1"/>
          </p:cNvSpPr>
          <p:nvPr>
            <p:ph type="sldNum" sz="quarter" idx="5"/>
          </p:nvPr>
        </p:nvSpPr>
        <p:spPr/>
        <p:txBody>
          <a:bodyPr/>
          <a:lstStyle/>
          <a:p>
            <a:fld id="{DD7E8239-EBBC-B347-9865-54DC7F9696B9}" type="slidenum">
              <a:rPr lang="en-US" smtClean="0"/>
              <a:t>3</a:t>
            </a:fld>
            <a:endParaRPr lang="en-US"/>
          </a:p>
        </p:txBody>
      </p:sp>
    </p:spTree>
    <p:extLst>
      <p:ext uri="{BB962C8B-B14F-4D97-AF65-F5344CB8AC3E}">
        <p14:creationId xmlns:p14="http://schemas.microsoft.com/office/powerpoint/2010/main" val="9670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Sedimentary rocks are important because we want to understand what the earth looked like in the past.</a:t>
            </a:r>
          </a:p>
        </p:txBody>
      </p:sp>
      <p:sp>
        <p:nvSpPr>
          <p:cNvPr id="4" name="Slide Number Placeholder 3"/>
          <p:cNvSpPr>
            <a:spLocks noGrp="1"/>
          </p:cNvSpPr>
          <p:nvPr>
            <p:ph type="sldNum" sz="quarter" idx="5"/>
          </p:nvPr>
        </p:nvSpPr>
        <p:spPr/>
        <p:txBody>
          <a:bodyPr/>
          <a:lstStyle/>
          <a:p>
            <a:fld id="{8D4CC844-6FBC-084D-8EF4-35E6DE147AEC}" type="slidenum">
              <a:rPr lang="en-US" smtClean="0"/>
              <a:t>4</a:t>
            </a:fld>
            <a:endParaRPr lang="en-US"/>
          </a:p>
        </p:txBody>
      </p:sp>
    </p:spTree>
    <p:extLst>
      <p:ext uri="{BB962C8B-B14F-4D97-AF65-F5344CB8AC3E}">
        <p14:creationId xmlns:p14="http://schemas.microsoft.com/office/powerpoint/2010/main" val="205754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ways that we can date rocks: absolute dating and relative dating. Absolute dating can provide specific dates (like 220 million years ago), while relative dating can tell us how old a rock is </a:t>
            </a:r>
            <a:r>
              <a:rPr lang="en-US" i="1" dirty="0"/>
              <a:t>relative</a:t>
            </a:r>
            <a:r>
              <a:rPr lang="en-US" dirty="0"/>
              <a:t> to another. However, absolute dating does not work for many sedimentary rocks, as sedimentary rocks are composed of fragments that have been eroded from existing rocks (so dating those minerals will tell us when the original rock formed, not when the sedimentary rock formed). </a:t>
            </a:r>
          </a:p>
        </p:txBody>
      </p:sp>
      <p:sp>
        <p:nvSpPr>
          <p:cNvPr id="4" name="Slide Number Placeholder 3"/>
          <p:cNvSpPr>
            <a:spLocks noGrp="1"/>
          </p:cNvSpPr>
          <p:nvPr>
            <p:ph type="sldNum" sz="quarter" idx="5"/>
          </p:nvPr>
        </p:nvSpPr>
        <p:spPr/>
        <p:txBody>
          <a:bodyPr/>
          <a:lstStyle/>
          <a:p>
            <a:fld id="{DD7E8239-EBBC-B347-9865-54DC7F9696B9}" type="slidenum">
              <a:rPr lang="en-US" smtClean="0"/>
              <a:t>5</a:t>
            </a:fld>
            <a:endParaRPr lang="en-US"/>
          </a:p>
        </p:txBody>
      </p:sp>
    </p:spTree>
    <p:extLst>
      <p:ext uri="{BB962C8B-B14F-4D97-AF65-F5344CB8AC3E}">
        <p14:creationId xmlns:p14="http://schemas.microsoft.com/office/powerpoint/2010/main" val="63946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your own playdoh model of this situation. Put down the layer in the first color, then stack the second color, then third color on top. Write down in the handout the time order sequence of your model.</a:t>
            </a:r>
          </a:p>
        </p:txBody>
      </p:sp>
      <p:sp>
        <p:nvSpPr>
          <p:cNvPr id="4" name="Slide Number Placeholder 3"/>
          <p:cNvSpPr>
            <a:spLocks noGrp="1"/>
          </p:cNvSpPr>
          <p:nvPr>
            <p:ph type="sldNum" sz="quarter" idx="5"/>
          </p:nvPr>
        </p:nvSpPr>
        <p:spPr/>
        <p:txBody>
          <a:bodyPr/>
          <a:lstStyle/>
          <a:p>
            <a:fld id="{DD7E8239-EBBC-B347-9865-54DC7F9696B9}" type="slidenum">
              <a:rPr lang="en-US" smtClean="0"/>
              <a:t>7</a:t>
            </a:fld>
            <a:endParaRPr lang="en-US"/>
          </a:p>
        </p:txBody>
      </p:sp>
    </p:spTree>
    <p:extLst>
      <p:ext uri="{BB962C8B-B14F-4D97-AF65-F5344CB8AC3E}">
        <p14:creationId xmlns:p14="http://schemas.microsoft.com/office/powerpoint/2010/main" val="78866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your own playdoh model of this situation. Put down the layer in the first color, then stack the second color. Then tilt the two layers and stack the third color on top. Write down in the handout the time order sequence of your model.</a:t>
            </a:r>
          </a:p>
          <a:p>
            <a:endParaRPr lang="en-US" dirty="0"/>
          </a:p>
          <a:p>
            <a:endParaRPr lang="en-US" dirty="0"/>
          </a:p>
          <a:p>
            <a:r>
              <a:rPr lang="en-US" dirty="0"/>
              <a:t>For interest: rock layers are usually tilted by tectonic events, like the mountain building event that created the Rocky Mountains (and these tilted layers here)!</a:t>
            </a:r>
          </a:p>
        </p:txBody>
      </p:sp>
      <p:sp>
        <p:nvSpPr>
          <p:cNvPr id="4" name="Slide Number Placeholder 3"/>
          <p:cNvSpPr>
            <a:spLocks noGrp="1"/>
          </p:cNvSpPr>
          <p:nvPr>
            <p:ph type="sldNum" sz="quarter" idx="5"/>
          </p:nvPr>
        </p:nvSpPr>
        <p:spPr/>
        <p:txBody>
          <a:bodyPr/>
          <a:lstStyle/>
          <a:p>
            <a:fld id="{DD7E8239-EBBC-B347-9865-54DC7F9696B9}" type="slidenum">
              <a:rPr lang="en-US" smtClean="0"/>
              <a:t>12</a:t>
            </a:fld>
            <a:endParaRPr lang="en-US"/>
          </a:p>
        </p:txBody>
      </p:sp>
    </p:spTree>
    <p:extLst>
      <p:ext uri="{BB962C8B-B14F-4D97-AF65-F5344CB8AC3E}">
        <p14:creationId xmlns:p14="http://schemas.microsoft.com/office/powerpoint/2010/main" val="209714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your own playdoh model of this situation. Put down the layer in the first color, then stack the second color, then third color on top. Then, stick a toothpick through the layers. Write down in the handout the time order sequence of your model.</a:t>
            </a:r>
          </a:p>
          <a:p>
            <a:endParaRPr lang="en-US" dirty="0"/>
          </a:p>
        </p:txBody>
      </p:sp>
      <p:sp>
        <p:nvSpPr>
          <p:cNvPr id="4" name="Slide Number Placeholder 3"/>
          <p:cNvSpPr>
            <a:spLocks noGrp="1"/>
          </p:cNvSpPr>
          <p:nvPr>
            <p:ph type="sldNum" sz="quarter" idx="5"/>
          </p:nvPr>
        </p:nvSpPr>
        <p:spPr/>
        <p:txBody>
          <a:bodyPr/>
          <a:lstStyle/>
          <a:p>
            <a:fld id="{DD7E8239-EBBC-B347-9865-54DC7F9696B9}" type="slidenum">
              <a:rPr lang="en-US" smtClean="0"/>
              <a:t>17</a:t>
            </a:fld>
            <a:endParaRPr lang="en-US"/>
          </a:p>
        </p:txBody>
      </p:sp>
    </p:spTree>
    <p:extLst>
      <p:ext uri="{BB962C8B-B14F-4D97-AF65-F5344CB8AC3E}">
        <p14:creationId xmlns:p14="http://schemas.microsoft.com/office/powerpoint/2010/main" val="317572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5 layers have been identified, but it may vary based on how closely students look.</a:t>
            </a:r>
          </a:p>
        </p:txBody>
      </p:sp>
      <p:sp>
        <p:nvSpPr>
          <p:cNvPr id="4" name="Slide Number Placeholder 3"/>
          <p:cNvSpPr>
            <a:spLocks noGrp="1"/>
          </p:cNvSpPr>
          <p:nvPr>
            <p:ph type="sldNum" sz="quarter" idx="5"/>
          </p:nvPr>
        </p:nvSpPr>
        <p:spPr/>
        <p:txBody>
          <a:bodyPr/>
          <a:lstStyle/>
          <a:p>
            <a:fld id="{DD7E8239-EBBC-B347-9865-54DC7F9696B9}" type="slidenum">
              <a:rPr lang="en-US" smtClean="0"/>
              <a:t>19</a:t>
            </a:fld>
            <a:endParaRPr lang="en-US"/>
          </a:p>
        </p:txBody>
      </p:sp>
    </p:spTree>
    <p:extLst>
      <p:ext uri="{BB962C8B-B14F-4D97-AF65-F5344CB8AC3E}">
        <p14:creationId xmlns:p14="http://schemas.microsoft.com/office/powerpoint/2010/main" val="407961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B29BDB-57E5-6C4F-BDFF-7238934D402F}" type="datetimeFigureOut">
              <a:rPr lang="en-US" smtClean="0"/>
              <a:t>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388336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29BDB-57E5-6C4F-BDFF-7238934D402F}" type="datetimeFigureOut">
              <a:rPr lang="en-US" smtClean="0"/>
              <a:t>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235196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29BDB-57E5-6C4F-BDFF-7238934D402F}" type="datetimeFigureOut">
              <a:rPr lang="en-US" smtClean="0"/>
              <a:t>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40126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B29BDB-57E5-6C4F-BDFF-7238934D402F}" type="datetimeFigureOut">
              <a:rPr lang="en-US" smtClean="0"/>
              <a:t>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35952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29BDB-57E5-6C4F-BDFF-7238934D402F}" type="datetimeFigureOut">
              <a:rPr lang="en-US" smtClean="0"/>
              <a:t>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408609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B29BDB-57E5-6C4F-BDFF-7238934D402F}" type="datetimeFigureOut">
              <a:rPr lang="en-US" smtClean="0"/>
              <a:t>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130126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B29BDB-57E5-6C4F-BDFF-7238934D402F}" type="datetimeFigureOut">
              <a:rPr lang="en-US" smtClean="0"/>
              <a:t>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94825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B29BDB-57E5-6C4F-BDFF-7238934D402F}" type="datetimeFigureOut">
              <a:rPr lang="en-US" smtClean="0"/>
              <a:t>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282389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29BDB-57E5-6C4F-BDFF-7238934D402F}" type="datetimeFigureOut">
              <a:rPr lang="en-US" smtClean="0"/>
              <a:t>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30253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29BDB-57E5-6C4F-BDFF-7238934D402F}" type="datetimeFigureOut">
              <a:rPr lang="en-US" smtClean="0"/>
              <a:t>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244561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29BDB-57E5-6C4F-BDFF-7238934D402F}" type="datetimeFigureOut">
              <a:rPr lang="en-US" smtClean="0"/>
              <a:t>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ABD0-9AB9-FA49-8208-8BCB80E1E73B}" type="slidenum">
              <a:rPr lang="en-US" smtClean="0"/>
              <a:t>‹#›</a:t>
            </a:fld>
            <a:endParaRPr lang="en-US"/>
          </a:p>
        </p:txBody>
      </p:sp>
    </p:spTree>
    <p:extLst>
      <p:ext uri="{BB962C8B-B14F-4D97-AF65-F5344CB8AC3E}">
        <p14:creationId xmlns:p14="http://schemas.microsoft.com/office/powerpoint/2010/main" val="309285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29BDB-57E5-6C4F-BDFF-7238934D402F}" type="datetimeFigureOut">
              <a:rPr lang="en-US" smtClean="0"/>
              <a:t>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2ABD0-9AB9-FA49-8208-8BCB80E1E73B}" type="slidenum">
              <a:rPr lang="en-US" smtClean="0"/>
              <a:t>‹#›</a:t>
            </a:fld>
            <a:endParaRPr lang="en-US"/>
          </a:p>
        </p:txBody>
      </p:sp>
    </p:spTree>
    <p:extLst>
      <p:ext uri="{BB962C8B-B14F-4D97-AF65-F5344CB8AC3E}">
        <p14:creationId xmlns:p14="http://schemas.microsoft.com/office/powerpoint/2010/main" val="22677350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eology.utah.gov/map-pub/survey-notes/glad-you-asked/unconform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logy.utah.gov/map-pub/survey-notes/glad-you-asked/unconform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logy.utah.gov/map-pub/survey-notes/glad-you-asked/unconformit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logy.utah.gov/map-pub/survey-notes/glad-you-asked/unconform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logy.utah.gov/map-pub/survey-notes/glad-you-asked/unconform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319FABA-29F7-FB48-8F0D-78297E8C2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0"/>
            <a:ext cx="12080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C7DBBE-D404-3F4D-9EA8-3B3552FCCD65}"/>
              </a:ext>
            </a:extLst>
          </p:cNvPr>
          <p:cNvSpPr>
            <a:spLocks noGrp="1"/>
          </p:cNvSpPr>
          <p:nvPr>
            <p:ph type="ctrTitle"/>
          </p:nvPr>
        </p:nvSpPr>
        <p:spPr/>
        <p:txBody>
          <a:bodyPr/>
          <a:lstStyle/>
          <a:p>
            <a:br>
              <a:rPr lang="en-US" b="1" dirty="0">
                <a:latin typeface="Franklin Gothic Medium" panose="020B0603020102020204" pitchFamily="34" charset="0"/>
                <a:cs typeface="Al Tarikh" pitchFamily="2" charset="-78"/>
              </a:rPr>
            </a:br>
            <a:r>
              <a:rPr lang="en-US" b="1" dirty="0">
                <a:latin typeface="Franklin Gothic Medium" panose="020B0603020102020204" pitchFamily="34" charset="0"/>
                <a:cs typeface="Al Tarikh" pitchFamily="2" charset="-78"/>
              </a:rPr>
              <a:t>Principles of Stratigraphy</a:t>
            </a:r>
          </a:p>
        </p:txBody>
      </p:sp>
      <p:sp>
        <p:nvSpPr>
          <p:cNvPr id="3" name="Subtitle 2">
            <a:extLst>
              <a:ext uri="{FF2B5EF4-FFF2-40B4-BE49-F238E27FC236}">
                <a16:creationId xmlns:a16="http://schemas.microsoft.com/office/drawing/2014/main" id="{999E5338-4DE2-394A-B40A-54A6BCFE7D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951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1A0-6B02-C84A-8D00-10199D01DD38}"/>
              </a:ext>
            </a:extLst>
          </p:cNvPr>
          <p:cNvSpPr>
            <a:spLocks noGrp="1"/>
          </p:cNvSpPr>
          <p:nvPr>
            <p:ph type="title"/>
          </p:nvPr>
        </p:nvSpPr>
        <p:spPr/>
        <p:txBody>
          <a:bodyPr/>
          <a:lstStyle/>
          <a:p>
            <a:r>
              <a:rPr lang="en-US" dirty="0"/>
              <a:t>Law of Superposition</a:t>
            </a:r>
          </a:p>
        </p:txBody>
      </p:sp>
      <p:sp>
        <p:nvSpPr>
          <p:cNvPr id="3" name="Content Placeholder 2">
            <a:extLst>
              <a:ext uri="{FF2B5EF4-FFF2-40B4-BE49-F238E27FC236}">
                <a16:creationId xmlns:a16="http://schemas.microsoft.com/office/drawing/2014/main" id="{4B7E27E7-E9C0-1C46-A54E-A9AC7DB02DAD}"/>
              </a:ext>
            </a:extLst>
          </p:cNvPr>
          <p:cNvSpPr>
            <a:spLocks noGrp="1"/>
          </p:cNvSpPr>
          <p:nvPr>
            <p:ph idx="1"/>
          </p:nvPr>
        </p:nvSpPr>
        <p:spPr>
          <a:xfrm>
            <a:off x="531704" y="1770427"/>
            <a:ext cx="4518292" cy="4351338"/>
          </a:xfrm>
        </p:spPr>
        <p:txBody>
          <a:bodyPr/>
          <a:lstStyle/>
          <a:p>
            <a:r>
              <a:rPr lang="en-US" dirty="0"/>
              <a:t>This is an outcrop near Canyonlands National Park in southern Utah</a:t>
            </a:r>
          </a:p>
          <a:p>
            <a:r>
              <a:rPr lang="en-US" dirty="0"/>
              <a:t>Using the Law of Superposition, what is the order of events?</a:t>
            </a:r>
          </a:p>
          <a:p>
            <a:pPr lvl="1"/>
            <a:r>
              <a:rPr lang="en-US" dirty="0"/>
              <a:t>1. </a:t>
            </a:r>
            <a:r>
              <a:rPr lang="en-US" dirty="0">
                <a:solidFill>
                  <a:srgbClr val="4472C4"/>
                </a:solidFill>
              </a:rPr>
              <a:t>Layer A deposited</a:t>
            </a:r>
          </a:p>
          <a:p>
            <a:pPr lvl="1"/>
            <a:r>
              <a:rPr lang="en-US" dirty="0"/>
              <a:t>2. </a:t>
            </a:r>
            <a:r>
              <a:rPr lang="en-US" dirty="0">
                <a:solidFill>
                  <a:srgbClr val="FFB600"/>
                </a:solidFill>
              </a:rPr>
              <a:t>Layer B deposited</a:t>
            </a:r>
          </a:p>
          <a:p>
            <a:pPr lvl="1"/>
            <a:r>
              <a:rPr lang="en-US" dirty="0"/>
              <a:t>3. </a:t>
            </a:r>
            <a:endParaRPr lang="en-US" dirty="0">
              <a:solidFill>
                <a:srgbClr val="DB93B3"/>
              </a:solidFill>
            </a:endParaRPr>
          </a:p>
        </p:txBody>
      </p:sp>
      <p:grpSp>
        <p:nvGrpSpPr>
          <p:cNvPr id="12" name="Group 11">
            <a:extLst>
              <a:ext uri="{FF2B5EF4-FFF2-40B4-BE49-F238E27FC236}">
                <a16:creationId xmlns:a16="http://schemas.microsoft.com/office/drawing/2014/main" id="{518B5531-5962-2D4D-872D-2A75201776A3}"/>
              </a:ext>
            </a:extLst>
          </p:cNvPr>
          <p:cNvGrpSpPr/>
          <p:nvPr/>
        </p:nvGrpSpPr>
        <p:grpSpPr>
          <a:xfrm>
            <a:off x="5049996" y="1575165"/>
            <a:ext cx="10179083" cy="4546600"/>
            <a:chOff x="1019628" y="1630363"/>
            <a:chExt cx="10179083" cy="4546600"/>
          </a:xfrm>
        </p:grpSpPr>
        <p:grpSp>
          <p:nvGrpSpPr>
            <p:cNvPr id="13" name="Group 12">
              <a:extLst>
                <a:ext uri="{FF2B5EF4-FFF2-40B4-BE49-F238E27FC236}">
                  <a16:creationId xmlns:a16="http://schemas.microsoft.com/office/drawing/2014/main" id="{EB43F603-F6B0-A242-80A0-04E3851B4740}"/>
                </a:ext>
              </a:extLst>
            </p:cNvPr>
            <p:cNvGrpSpPr/>
            <p:nvPr/>
          </p:nvGrpSpPr>
          <p:grpSpPr>
            <a:xfrm>
              <a:off x="1019628" y="1630363"/>
              <a:ext cx="10178803" cy="4546600"/>
              <a:chOff x="1019628" y="1630363"/>
              <a:chExt cx="10178803" cy="4546600"/>
            </a:xfrm>
          </p:grpSpPr>
          <p:pic>
            <p:nvPicPr>
              <p:cNvPr id="15" name="Picture 4">
                <a:extLst>
                  <a:ext uri="{FF2B5EF4-FFF2-40B4-BE49-F238E27FC236}">
                    <a16:creationId xmlns:a16="http://schemas.microsoft.com/office/drawing/2014/main" id="{8F1C2713-47AE-EE47-A9F0-526EC5C6F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1"/>
              <a:stretch/>
            </p:blipFill>
            <p:spPr bwMode="auto">
              <a:xfrm>
                <a:off x="1019628" y="1630363"/>
                <a:ext cx="10152743" cy="45466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a:extLst>
                  <a:ext uri="{FF2B5EF4-FFF2-40B4-BE49-F238E27FC236}">
                    <a16:creationId xmlns:a16="http://schemas.microsoft.com/office/drawing/2014/main" id="{C88EECAE-47C1-324F-A5D4-C31B7A1E616D}"/>
                  </a:ext>
                </a:extLst>
              </p:cNvPr>
              <p:cNvSpPr/>
              <p:nvPr/>
            </p:nvSpPr>
            <p:spPr>
              <a:xfrm>
                <a:off x="1021278" y="3384468"/>
                <a:ext cx="10177153" cy="2066306"/>
              </a:xfrm>
              <a:custGeom>
                <a:avLst/>
                <a:gdLst>
                  <a:gd name="connsiteX0" fmla="*/ 2909454 w 10177153"/>
                  <a:gd name="connsiteY0" fmla="*/ 391885 h 2066306"/>
                  <a:gd name="connsiteX1" fmla="*/ 2909454 w 10177153"/>
                  <a:gd name="connsiteY1" fmla="*/ 391885 h 2066306"/>
                  <a:gd name="connsiteX2" fmla="*/ 3182587 w 10177153"/>
                  <a:gd name="connsiteY2" fmla="*/ 344384 h 2066306"/>
                  <a:gd name="connsiteX3" fmla="*/ 3503221 w 10177153"/>
                  <a:gd name="connsiteY3" fmla="*/ 368135 h 2066306"/>
                  <a:gd name="connsiteX4" fmla="*/ 4108862 w 10177153"/>
                  <a:gd name="connsiteY4" fmla="*/ 130628 h 2066306"/>
                  <a:gd name="connsiteX5" fmla="*/ 4417621 w 10177153"/>
                  <a:gd name="connsiteY5" fmla="*/ 142503 h 2066306"/>
                  <a:gd name="connsiteX6" fmla="*/ 4453247 w 10177153"/>
                  <a:gd name="connsiteY6" fmla="*/ 249381 h 2066306"/>
                  <a:gd name="connsiteX7" fmla="*/ 4916384 w 10177153"/>
                  <a:gd name="connsiteY7" fmla="*/ 118753 h 2066306"/>
                  <a:gd name="connsiteX8" fmla="*/ 5153891 w 10177153"/>
                  <a:gd name="connsiteY8" fmla="*/ 23750 h 2066306"/>
                  <a:gd name="connsiteX9" fmla="*/ 5201392 w 10177153"/>
                  <a:gd name="connsiteY9" fmla="*/ 142503 h 2066306"/>
                  <a:gd name="connsiteX10" fmla="*/ 5438899 w 10177153"/>
                  <a:gd name="connsiteY10" fmla="*/ 166254 h 2066306"/>
                  <a:gd name="connsiteX11" fmla="*/ 5878286 w 10177153"/>
                  <a:gd name="connsiteY11" fmla="*/ 142503 h 2066306"/>
                  <a:gd name="connsiteX12" fmla="*/ 6198919 w 10177153"/>
                  <a:gd name="connsiteY12" fmla="*/ 142503 h 2066306"/>
                  <a:gd name="connsiteX13" fmla="*/ 6400800 w 10177153"/>
                  <a:gd name="connsiteY13" fmla="*/ 11875 h 2066306"/>
                  <a:gd name="connsiteX14" fmla="*/ 6650182 w 10177153"/>
                  <a:gd name="connsiteY14" fmla="*/ 0 h 2066306"/>
                  <a:gd name="connsiteX15" fmla="*/ 6863938 w 10177153"/>
                  <a:gd name="connsiteY15" fmla="*/ 11875 h 2066306"/>
                  <a:gd name="connsiteX16" fmla="*/ 7089569 w 10177153"/>
                  <a:gd name="connsiteY16" fmla="*/ 106877 h 2066306"/>
                  <a:gd name="connsiteX17" fmla="*/ 7422078 w 10177153"/>
                  <a:gd name="connsiteY17" fmla="*/ 249381 h 2066306"/>
                  <a:gd name="connsiteX18" fmla="*/ 7671460 w 10177153"/>
                  <a:gd name="connsiteY18" fmla="*/ 225631 h 2066306"/>
                  <a:gd name="connsiteX19" fmla="*/ 7908966 w 10177153"/>
                  <a:gd name="connsiteY19" fmla="*/ 308758 h 2066306"/>
                  <a:gd name="connsiteX20" fmla="*/ 8158348 w 10177153"/>
                  <a:gd name="connsiteY20" fmla="*/ 285007 h 2066306"/>
                  <a:gd name="connsiteX21" fmla="*/ 8490857 w 10177153"/>
                  <a:gd name="connsiteY21" fmla="*/ 368135 h 2066306"/>
                  <a:gd name="connsiteX22" fmla="*/ 8645236 w 10177153"/>
                  <a:gd name="connsiteY22" fmla="*/ 403761 h 2066306"/>
                  <a:gd name="connsiteX23" fmla="*/ 8823366 w 10177153"/>
                  <a:gd name="connsiteY23" fmla="*/ 368135 h 2066306"/>
                  <a:gd name="connsiteX24" fmla="*/ 9167751 w 10177153"/>
                  <a:gd name="connsiteY24" fmla="*/ 427511 h 2066306"/>
                  <a:gd name="connsiteX25" fmla="*/ 9393382 w 10177153"/>
                  <a:gd name="connsiteY25" fmla="*/ 380010 h 2066306"/>
                  <a:gd name="connsiteX26" fmla="*/ 9619013 w 10177153"/>
                  <a:gd name="connsiteY26" fmla="*/ 451262 h 2066306"/>
                  <a:gd name="connsiteX27" fmla="*/ 9773392 w 10177153"/>
                  <a:gd name="connsiteY27" fmla="*/ 534389 h 2066306"/>
                  <a:gd name="connsiteX28" fmla="*/ 10070275 w 10177153"/>
                  <a:gd name="connsiteY28" fmla="*/ 593766 h 2066306"/>
                  <a:gd name="connsiteX29" fmla="*/ 10070275 w 10177153"/>
                  <a:gd name="connsiteY29" fmla="*/ 593766 h 2066306"/>
                  <a:gd name="connsiteX30" fmla="*/ 10177153 w 10177153"/>
                  <a:gd name="connsiteY30" fmla="*/ 605641 h 2066306"/>
                  <a:gd name="connsiteX31" fmla="*/ 10153403 w 10177153"/>
                  <a:gd name="connsiteY31" fmla="*/ 1888176 h 2066306"/>
                  <a:gd name="connsiteX32" fmla="*/ 9820893 w 10177153"/>
                  <a:gd name="connsiteY32" fmla="*/ 1888176 h 2066306"/>
                  <a:gd name="connsiteX33" fmla="*/ 9417132 w 10177153"/>
                  <a:gd name="connsiteY33" fmla="*/ 1900051 h 2066306"/>
                  <a:gd name="connsiteX34" fmla="*/ 9132125 w 10177153"/>
                  <a:gd name="connsiteY34" fmla="*/ 1947553 h 2066306"/>
                  <a:gd name="connsiteX35" fmla="*/ 8930244 w 10177153"/>
                  <a:gd name="connsiteY35" fmla="*/ 1947553 h 2066306"/>
                  <a:gd name="connsiteX36" fmla="*/ 8668987 w 10177153"/>
                  <a:gd name="connsiteY36" fmla="*/ 1947553 h 2066306"/>
                  <a:gd name="connsiteX37" fmla="*/ 8312727 w 10177153"/>
                  <a:gd name="connsiteY37" fmla="*/ 1947553 h 2066306"/>
                  <a:gd name="connsiteX38" fmla="*/ 8193974 w 10177153"/>
                  <a:gd name="connsiteY38" fmla="*/ 1971303 h 2066306"/>
                  <a:gd name="connsiteX39" fmla="*/ 7908966 w 10177153"/>
                  <a:gd name="connsiteY39" fmla="*/ 1959428 h 2066306"/>
                  <a:gd name="connsiteX40" fmla="*/ 7718961 w 10177153"/>
                  <a:gd name="connsiteY40" fmla="*/ 1923802 h 2066306"/>
                  <a:gd name="connsiteX41" fmla="*/ 7588332 w 10177153"/>
                  <a:gd name="connsiteY41" fmla="*/ 1923802 h 2066306"/>
                  <a:gd name="connsiteX42" fmla="*/ 7564582 w 10177153"/>
                  <a:gd name="connsiteY42" fmla="*/ 1971303 h 2066306"/>
                  <a:gd name="connsiteX43" fmla="*/ 7445828 w 10177153"/>
                  <a:gd name="connsiteY43" fmla="*/ 1995054 h 2066306"/>
                  <a:gd name="connsiteX44" fmla="*/ 7327075 w 10177153"/>
                  <a:gd name="connsiteY44" fmla="*/ 1959428 h 2066306"/>
                  <a:gd name="connsiteX45" fmla="*/ 6982691 w 10177153"/>
                  <a:gd name="connsiteY45" fmla="*/ 2066306 h 2066306"/>
                  <a:gd name="connsiteX46" fmla="*/ 6709558 w 10177153"/>
                  <a:gd name="connsiteY46" fmla="*/ 2054431 h 2066306"/>
                  <a:gd name="connsiteX47" fmla="*/ 6400800 w 10177153"/>
                  <a:gd name="connsiteY47" fmla="*/ 1995054 h 2066306"/>
                  <a:gd name="connsiteX48" fmla="*/ 5985164 w 10177153"/>
                  <a:gd name="connsiteY48" fmla="*/ 1995054 h 2066306"/>
                  <a:gd name="connsiteX49" fmla="*/ 5735782 w 10177153"/>
                  <a:gd name="connsiteY49" fmla="*/ 2006929 h 2066306"/>
                  <a:gd name="connsiteX50" fmla="*/ 5581403 w 10177153"/>
                  <a:gd name="connsiteY50" fmla="*/ 1923802 h 2066306"/>
                  <a:gd name="connsiteX51" fmla="*/ 5391397 w 10177153"/>
                  <a:gd name="connsiteY51" fmla="*/ 1959428 h 2066306"/>
                  <a:gd name="connsiteX52" fmla="*/ 5153891 w 10177153"/>
                  <a:gd name="connsiteY52" fmla="*/ 1995054 h 2066306"/>
                  <a:gd name="connsiteX53" fmla="*/ 4821382 w 10177153"/>
                  <a:gd name="connsiteY53" fmla="*/ 2018805 h 2066306"/>
                  <a:gd name="connsiteX54" fmla="*/ 4583875 w 10177153"/>
                  <a:gd name="connsiteY54" fmla="*/ 1995054 h 2066306"/>
                  <a:gd name="connsiteX55" fmla="*/ 4286992 w 10177153"/>
                  <a:gd name="connsiteY55" fmla="*/ 1935677 h 2066306"/>
                  <a:gd name="connsiteX56" fmla="*/ 3978234 w 10177153"/>
                  <a:gd name="connsiteY56" fmla="*/ 1888176 h 2066306"/>
                  <a:gd name="connsiteX57" fmla="*/ 3859480 w 10177153"/>
                  <a:gd name="connsiteY57" fmla="*/ 1840675 h 2066306"/>
                  <a:gd name="connsiteX58" fmla="*/ 3621974 w 10177153"/>
                  <a:gd name="connsiteY58" fmla="*/ 1828800 h 2066306"/>
                  <a:gd name="connsiteX59" fmla="*/ 3467595 w 10177153"/>
                  <a:gd name="connsiteY59" fmla="*/ 1816924 h 2066306"/>
                  <a:gd name="connsiteX60" fmla="*/ 2956956 w 10177153"/>
                  <a:gd name="connsiteY60" fmla="*/ 1840675 h 2066306"/>
                  <a:gd name="connsiteX61" fmla="*/ 2648197 w 10177153"/>
                  <a:gd name="connsiteY61" fmla="*/ 1840675 h 2066306"/>
                  <a:gd name="connsiteX62" fmla="*/ 2220686 w 10177153"/>
                  <a:gd name="connsiteY62" fmla="*/ 1864426 h 2066306"/>
                  <a:gd name="connsiteX63" fmla="*/ 1971304 w 10177153"/>
                  <a:gd name="connsiteY63" fmla="*/ 1828800 h 2066306"/>
                  <a:gd name="connsiteX64" fmla="*/ 1733797 w 10177153"/>
                  <a:gd name="connsiteY64" fmla="*/ 1805049 h 2066306"/>
                  <a:gd name="connsiteX65" fmla="*/ 1484416 w 10177153"/>
                  <a:gd name="connsiteY65" fmla="*/ 1733797 h 2066306"/>
                  <a:gd name="connsiteX66" fmla="*/ 1199408 w 10177153"/>
                  <a:gd name="connsiteY66" fmla="*/ 1733797 h 2066306"/>
                  <a:gd name="connsiteX67" fmla="*/ 890649 w 10177153"/>
                  <a:gd name="connsiteY67" fmla="*/ 1733797 h 2066306"/>
                  <a:gd name="connsiteX68" fmla="*/ 510639 w 10177153"/>
                  <a:gd name="connsiteY68" fmla="*/ 1757548 h 2066306"/>
                  <a:gd name="connsiteX69" fmla="*/ 332509 w 10177153"/>
                  <a:gd name="connsiteY69" fmla="*/ 1710046 h 2066306"/>
                  <a:gd name="connsiteX70" fmla="*/ 0 w 10177153"/>
                  <a:gd name="connsiteY70" fmla="*/ 1769423 h 2066306"/>
                  <a:gd name="connsiteX71" fmla="*/ 0 w 10177153"/>
                  <a:gd name="connsiteY71" fmla="*/ 1615044 h 2066306"/>
                  <a:gd name="connsiteX72" fmla="*/ 237506 w 10177153"/>
                  <a:gd name="connsiteY72" fmla="*/ 1626919 h 2066306"/>
                  <a:gd name="connsiteX73" fmla="*/ 831273 w 10177153"/>
                  <a:gd name="connsiteY73" fmla="*/ 1496290 h 2066306"/>
                  <a:gd name="connsiteX74" fmla="*/ 1353787 w 10177153"/>
                  <a:gd name="connsiteY74" fmla="*/ 1270659 h 2066306"/>
                  <a:gd name="connsiteX75" fmla="*/ 1852551 w 10177153"/>
                  <a:gd name="connsiteY75" fmla="*/ 1033153 h 2066306"/>
                  <a:gd name="connsiteX76" fmla="*/ 2303813 w 10177153"/>
                  <a:gd name="connsiteY76" fmla="*/ 783771 h 2066306"/>
                  <a:gd name="connsiteX77" fmla="*/ 2660073 w 10177153"/>
                  <a:gd name="connsiteY77" fmla="*/ 570015 h 2066306"/>
                  <a:gd name="connsiteX78" fmla="*/ 2909454 w 10177153"/>
                  <a:gd name="connsiteY78" fmla="*/ 391885 h 206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177153" h="2066306">
                    <a:moveTo>
                      <a:pt x="2909454" y="391885"/>
                    </a:moveTo>
                    <a:lnTo>
                      <a:pt x="2909454" y="391885"/>
                    </a:lnTo>
                    <a:lnTo>
                      <a:pt x="3182587" y="344384"/>
                    </a:lnTo>
                    <a:lnTo>
                      <a:pt x="3503221" y="368135"/>
                    </a:lnTo>
                    <a:lnTo>
                      <a:pt x="4108862" y="130628"/>
                    </a:lnTo>
                    <a:lnTo>
                      <a:pt x="4417621" y="142503"/>
                    </a:lnTo>
                    <a:lnTo>
                      <a:pt x="4453247" y="249381"/>
                    </a:lnTo>
                    <a:lnTo>
                      <a:pt x="4916384" y="118753"/>
                    </a:lnTo>
                    <a:lnTo>
                      <a:pt x="5153891" y="23750"/>
                    </a:lnTo>
                    <a:lnTo>
                      <a:pt x="5201392" y="142503"/>
                    </a:lnTo>
                    <a:lnTo>
                      <a:pt x="5438899" y="166254"/>
                    </a:lnTo>
                    <a:lnTo>
                      <a:pt x="5878286" y="142503"/>
                    </a:lnTo>
                    <a:lnTo>
                      <a:pt x="6198919" y="142503"/>
                    </a:lnTo>
                    <a:lnTo>
                      <a:pt x="6400800" y="11875"/>
                    </a:lnTo>
                    <a:lnTo>
                      <a:pt x="6650182" y="0"/>
                    </a:lnTo>
                    <a:lnTo>
                      <a:pt x="6863938" y="11875"/>
                    </a:lnTo>
                    <a:lnTo>
                      <a:pt x="7089569" y="106877"/>
                    </a:lnTo>
                    <a:lnTo>
                      <a:pt x="7422078" y="249381"/>
                    </a:lnTo>
                    <a:lnTo>
                      <a:pt x="7671460" y="225631"/>
                    </a:lnTo>
                    <a:lnTo>
                      <a:pt x="7908966" y="308758"/>
                    </a:lnTo>
                    <a:lnTo>
                      <a:pt x="8158348" y="285007"/>
                    </a:lnTo>
                    <a:lnTo>
                      <a:pt x="8490857" y="368135"/>
                    </a:lnTo>
                    <a:lnTo>
                      <a:pt x="8645236" y="403761"/>
                    </a:lnTo>
                    <a:lnTo>
                      <a:pt x="8823366" y="368135"/>
                    </a:lnTo>
                    <a:lnTo>
                      <a:pt x="9167751" y="427511"/>
                    </a:lnTo>
                    <a:lnTo>
                      <a:pt x="9393382" y="380010"/>
                    </a:lnTo>
                    <a:lnTo>
                      <a:pt x="9619013" y="451262"/>
                    </a:lnTo>
                    <a:lnTo>
                      <a:pt x="9773392" y="534389"/>
                    </a:lnTo>
                    <a:lnTo>
                      <a:pt x="10070275" y="593766"/>
                    </a:lnTo>
                    <a:lnTo>
                      <a:pt x="10070275" y="593766"/>
                    </a:lnTo>
                    <a:lnTo>
                      <a:pt x="10177153" y="605641"/>
                    </a:lnTo>
                    <a:lnTo>
                      <a:pt x="10153403" y="1888176"/>
                    </a:lnTo>
                    <a:lnTo>
                      <a:pt x="9820893" y="1888176"/>
                    </a:lnTo>
                    <a:lnTo>
                      <a:pt x="9417132" y="1900051"/>
                    </a:lnTo>
                    <a:lnTo>
                      <a:pt x="9132125" y="1947553"/>
                    </a:lnTo>
                    <a:lnTo>
                      <a:pt x="8930244" y="1947553"/>
                    </a:lnTo>
                    <a:lnTo>
                      <a:pt x="8668987" y="1947553"/>
                    </a:lnTo>
                    <a:lnTo>
                      <a:pt x="8312727" y="1947553"/>
                    </a:lnTo>
                    <a:lnTo>
                      <a:pt x="8193974" y="1971303"/>
                    </a:lnTo>
                    <a:lnTo>
                      <a:pt x="7908966" y="1959428"/>
                    </a:lnTo>
                    <a:lnTo>
                      <a:pt x="7718961" y="1923802"/>
                    </a:lnTo>
                    <a:lnTo>
                      <a:pt x="7588332" y="1923802"/>
                    </a:lnTo>
                    <a:lnTo>
                      <a:pt x="7564582" y="1971303"/>
                    </a:lnTo>
                    <a:lnTo>
                      <a:pt x="7445828" y="1995054"/>
                    </a:lnTo>
                    <a:lnTo>
                      <a:pt x="7327075" y="1959428"/>
                    </a:lnTo>
                    <a:lnTo>
                      <a:pt x="6982691" y="2066306"/>
                    </a:lnTo>
                    <a:lnTo>
                      <a:pt x="6709558" y="2054431"/>
                    </a:lnTo>
                    <a:lnTo>
                      <a:pt x="6400800" y="1995054"/>
                    </a:lnTo>
                    <a:lnTo>
                      <a:pt x="5985164" y="1995054"/>
                    </a:lnTo>
                    <a:lnTo>
                      <a:pt x="5735782" y="2006929"/>
                    </a:lnTo>
                    <a:lnTo>
                      <a:pt x="5581403" y="1923802"/>
                    </a:lnTo>
                    <a:lnTo>
                      <a:pt x="5391397" y="1959428"/>
                    </a:lnTo>
                    <a:lnTo>
                      <a:pt x="5153891" y="1995054"/>
                    </a:lnTo>
                    <a:lnTo>
                      <a:pt x="4821382" y="2018805"/>
                    </a:lnTo>
                    <a:lnTo>
                      <a:pt x="4583875" y="1995054"/>
                    </a:lnTo>
                    <a:lnTo>
                      <a:pt x="4286992" y="1935677"/>
                    </a:lnTo>
                    <a:lnTo>
                      <a:pt x="3978234" y="1888176"/>
                    </a:lnTo>
                    <a:lnTo>
                      <a:pt x="3859480" y="1840675"/>
                    </a:lnTo>
                    <a:lnTo>
                      <a:pt x="3621974" y="1828800"/>
                    </a:lnTo>
                    <a:lnTo>
                      <a:pt x="3467595" y="1816924"/>
                    </a:lnTo>
                    <a:lnTo>
                      <a:pt x="2956956" y="1840675"/>
                    </a:lnTo>
                    <a:lnTo>
                      <a:pt x="2648197" y="1840675"/>
                    </a:lnTo>
                    <a:lnTo>
                      <a:pt x="2220686" y="1864426"/>
                    </a:lnTo>
                    <a:lnTo>
                      <a:pt x="1971304" y="1828800"/>
                    </a:lnTo>
                    <a:lnTo>
                      <a:pt x="1733797" y="1805049"/>
                    </a:lnTo>
                    <a:lnTo>
                      <a:pt x="1484416" y="1733797"/>
                    </a:lnTo>
                    <a:lnTo>
                      <a:pt x="1199408" y="1733797"/>
                    </a:lnTo>
                    <a:lnTo>
                      <a:pt x="890649" y="1733797"/>
                    </a:lnTo>
                    <a:lnTo>
                      <a:pt x="510639" y="1757548"/>
                    </a:lnTo>
                    <a:lnTo>
                      <a:pt x="332509" y="1710046"/>
                    </a:lnTo>
                    <a:lnTo>
                      <a:pt x="0" y="1769423"/>
                    </a:lnTo>
                    <a:lnTo>
                      <a:pt x="0" y="1615044"/>
                    </a:lnTo>
                    <a:lnTo>
                      <a:pt x="237506" y="1626919"/>
                    </a:lnTo>
                    <a:lnTo>
                      <a:pt x="831273" y="1496290"/>
                    </a:lnTo>
                    <a:lnTo>
                      <a:pt x="1353787" y="1270659"/>
                    </a:lnTo>
                    <a:lnTo>
                      <a:pt x="1852551" y="1033153"/>
                    </a:lnTo>
                    <a:lnTo>
                      <a:pt x="2303813" y="783771"/>
                    </a:lnTo>
                    <a:lnTo>
                      <a:pt x="2660073" y="570015"/>
                    </a:lnTo>
                    <a:lnTo>
                      <a:pt x="2909454" y="391885"/>
                    </a:lnTo>
                    <a:close/>
                  </a:path>
                </a:pathLst>
              </a:cu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FA3622EE-E9BB-0E40-A7D5-C79BD47012B6}"/>
                  </a:ext>
                </a:extLst>
              </p:cNvPr>
              <p:cNvSpPr/>
              <p:nvPr/>
            </p:nvSpPr>
            <p:spPr>
              <a:xfrm>
                <a:off x="3958814" y="2355925"/>
                <a:ext cx="7229139" cy="1624404"/>
              </a:xfrm>
              <a:custGeom>
                <a:avLst/>
                <a:gdLst>
                  <a:gd name="connsiteX0" fmla="*/ 150607 w 7229139"/>
                  <a:gd name="connsiteY0" fmla="*/ 602428 h 1624404"/>
                  <a:gd name="connsiteX1" fmla="*/ 96819 w 7229139"/>
                  <a:gd name="connsiteY1" fmla="*/ 914400 h 1624404"/>
                  <a:gd name="connsiteX2" fmla="*/ 10758 w 7229139"/>
                  <a:gd name="connsiteY2" fmla="*/ 1065007 h 1624404"/>
                  <a:gd name="connsiteX3" fmla="*/ 0 w 7229139"/>
                  <a:gd name="connsiteY3" fmla="*/ 1366221 h 1624404"/>
                  <a:gd name="connsiteX4" fmla="*/ 0 w 7229139"/>
                  <a:gd name="connsiteY4" fmla="*/ 1366221 h 1624404"/>
                  <a:gd name="connsiteX5" fmla="*/ 236668 w 7229139"/>
                  <a:gd name="connsiteY5" fmla="*/ 1366221 h 1624404"/>
                  <a:gd name="connsiteX6" fmla="*/ 559398 w 7229139"/>
                  <a:gd name="connsiteY6" fmla="*/ 1409251 h 1624404"/>
                  <a:gd name="connsiteX7" fmla="*/ 839097 w 7229139"/>
                  <a:gd name="connsiteY7" fmla="*/ 1280160 h 1624404"/>
                  <a:gd name="connsiteX8" fmla="*/ 1086522 w 7229139"/>
                  <a:gd name="connsiteY8" fmla="*/ 1183341 h 1624404"/>
                  <a:gd name="connsiteX9" fmla="*/ 1269402 w 7229139"/>
                  <a:gd name="connsiteY9" fmla="*/ 1151068 h 1624404"/>
                  <a:gd name="connsiteX10" fmla="*/ 1452282 w 7229139"/>
                  <a:gd name="connsiteY10" fmla="*/ 1161826 h 1624404"/>
                  <a:gd name="connsiteX11" fmla="*/ 1452282 w 7229139"/>
                  <a:gd name="connsiteY11" fmla="*/ 1161826 h 1624404"/>
                  <a:gd name="connsiteX12" fmla="*/ 1538344 w 7229139"/>
                  <a:gd name="connsiteY12" fmla="*/ 1269402 h 1624404"/>
                  <a:gd name="connsiteX13" fmla="*/ 1968650 w 7229139"/>
                  <a:gd name="connsiteY13" fmla="*/ 1151068 h 1624404"/>
                  <a:gd name="connsiteX14" fmla="*/ 2205318 w 7229139"/>
                  <a:gd name="connsiteY14" fmla="*/ 1011219 h 1624404"/>
                  <a:gd name="connsiteX15" fmla="*/ 2302137 w 7229139"/>
                  <a:gd name="connsiteY15" fmla="*/ 1161826 h 1624404"/>
                  <a:gd name="connsiteX16" fmla="*/ 2571078 w 7229139"/>
                  <a:gd name="connsiteY16" fmla="*/ 1194099 h 1624404"/>
                  <a:gd name="connsiteX17" fmla="*/ 3173506 w 7229139"/>
                  <a:gd name="connsiteY17" fmla="*/ 1204856 h 1624404"/>
                  <a:gd name="connsiteX18" fmla="*/ 3302598 w 7229139"/>
                  <a:gd name="connsiteY18" fmla="*/ 1140310 h 1624404"/>
                  <a:gd name="connsiteX19" fmla="*/ 3539266 w 7229139"/>
                  <a:gd name="connsiteY19" fmla="*/ 1032734 h 1624404"/>
                  <a:gd name="connsiteX20" fmla="*/ 3829722 w 7229139"/>
                  <a:gd name="connsiteY20" fmla="*/ 1021976 h 1624404"/>
                  <a:gd name="connsiteX21" fmla="*/ 3926541 w 7229139"/>
                  <a:gd name="connsiteY21" fmla="*/ 1032734 h 1624404"/>
                  <a:gd name="connsiteX22" fmla="*/ 4507454 w 7229139"/>
                  <a:gd name="connsiteY22" fmla="*/ 1258644 h 1624404"/>
                  <a:gd name="connsiteX23" fmla="*/ 4733365 w 7229139"/>
                  <a:gd name="connsiteY23" fmla="*/ 1258644 h 1624404"/>
                  <a:gd name="connsiteX24" fmla="*/ 4980791 w 7229139"/>
                  <a:gd name="connsiteY24" fmla="*/ 1355463 h 1624404"/>
                  <a:gd name="connsiteX25" fmla="*/ 5228217 w 7229139"/>
                  <a:gd name="connsiteY25" fmla="*/ 1312433 h 1624404"/>
                  <a:gd name="connsiteX26" fmla="*/ 5669280 w 7229139"/>
                  <a:gd name="connsiteY26" fmla="*/ 1420009 h 1624404"/>
                  <a:gd name="connsiteX27" fmla="*/ 5905948 w 7229139"/>
                  <a:gd name="connsiteY27" fmla="*/ 1398494 h 1624404"/>
                  <a:gd name="connsiteX28" fmla="*/ 6207162 w 7229139"/>
                  <a:gd name="connsiteY28" fmla="*/ 1452282 h 1624404"/>
                  <a:gd name="connsiteX29" fmla="*/ 6519134 w 7229139"/>
                  <a:gd name="connsiteY29" fmla="*/ 1387736 h 1624404"/>
                  <a:gd name="connsiteX30" fmla="*/ 6702014 w 7229139"/>
                  <a:gd name="connsiteY30" fmla="*/ 1527586 h 1624404"/>
                  <a:gd name="connsiteX31" fmla="*/ 6798833 w 7229139"/>
                  <a:gd name="connsiteY31" fmla="*/ 1484555 h 1624404"/>
                  <a:gd name="connsiteX32" fmla="*/ 6927925 w 7229139"/>
                  <a:gd name="connsiteY32" fmla="*/ 1559859 h 1624404"/>
                  <a:gd name="connsiteX33" fmla="*/ 7229139 w 7229139"/>
                  <a:gd name="connsiteY33" fmla="*/ 1624404 h 1624404"/>
                  <a:gd name="connsiteX34" fmla="*/ 7229139 w 7229139"/>
                  <a:gd name="connsiteY34" fmla="*/ 817581 h 1624404"/>
                  <a:gd name="connsiteX35" fmla="*/ 6874137 w 7229139"/>
                  <a:gd name="connsiteY35" fmla="*/ 677731 h 1624404"/>
                  <a:gd name="connsiteX36" fmla="*/ 6691257 w 7229139"/>
                  <a:gd name="connsiteY36" fmla="*/ 591670 h 1624404"/>
                  <a:gd name="connsiteX37" fmla="*/ 6443831 w 7229139"/>
                  <a:gd name="connsiteY37" fmla="*/ 430306 h 1624404"/>
                  <a:gd name="connsiteX38" fmla="*/ 6185647 w 7229139"/>
                  <a:gd name="connsiteY38" fmla="*/ 355002 h 1624404"/>
                  <a:gd name="connsiteX39" fmla="*/ 6002767 w 7229139"/>
                  <a:gd name="connsiteY39" fmla="*/ 301214 h 1624404"/>
                  <a:gd name="connsiteX40" fmla="*/ 5604734 w 7229139"/>
                  <a:gd name="connsiteY40" fmla="*/ 301214 h 1624404"/>
                  <a:gd name="connsiteX41" fmla="*/ 5185186 w 7229139"/>
                  <a:gd name="connsiteY41" fmla="*/ 290456 h 1624404"/>
                  <a:gd name="connsiteX42" fmla="*/ 4851699 w 7229139"/>
                  <a:gd name="connsiteY42" fmla="*/ 193637 h 1624404"/>
                  <a:gd name="connsiteX43" fmla="*/ 4593515 w 7229139"/>
                  <a:gd name="connsiteY43" fmla="*/ 215153 h 1624404"/>
                  <a:gd name="connsiteX44" fmla="*/ 4399878 w 7229139"/>
                  <a:gd name="connsiteY44" fmla="*/ 193637 h 1624404"/>
                  <a:gd name="connsiteX45" fmla="*/ 4195482 w 7229139"/>
                  <a:gd name="connsiteY45" fmla="*/ 139849 h 1624404"/>
                  <a:gd name="connsiteX46" fmla="*/ 3851238 w 7229139"/>
                  <a:gd name="connsiteY46" fmla="*/ 53788 h 1624404"/>
                  <a:gd name="connsiteX47" fmla="*/ 3593054 w 7229139"/>
                  <a:gd name="connsiteY47" fmla="*/ 107576 h 1624404"/>
                  <a:gd name="connsiteX48" fmla="*/ 3377901 w 7229139"/>
                  <a:gd name="connsiteY48" fmla="*/ 96819 h 1624404"/>
                  <a:gd name="connsiteX49" fmla="*/ 3076687 w 7229139"/>
                  <a:gd name="connsiteY49" fmla="*/ 0 h 1624404"/>
                  <a:gd name="connsiteX50" fmla="*/ 2818504 w 7229139"/>
                  <a:gd name="connsiteY50" fmla="*/ 75303 h 1624404"/>
                  <a:gd name="connsiteX51" fmla="*/ 2603351 w 7229139"/>
                  <a:gd name="connsiteY51" fmla="*/ 172122 h 1624404"/>
                  <a:gd name="connsiteX52" fmla="*/ 2517290 w 7229139"/>
                  <a:gd name="connsiteY52" fmla="*/ 204395 h 1624404"/>
                  <a:gd name="connsiteX53" fmla="*/ 2312894 w 7229139"/>
                  <a:gd name="connsiteY53" fmla="*/ 193637 h 1624404"/>
                  <a:gd name="connsiteX54" fmla="*/ 2140772 w 7229139"/>
                  <a:gd name="connsiteY54" fmla="*/ 236668 h 1624404"/>
                  <a:gd name="connsiteX55" fmla="*/ 1979407 w 7229139"/>
                  <a:gd name="connsiteY55" fmla="*/ 225910 h 1624404"/>
                  <a:gd name="connsiteX56" fmla="*/ 1861073 w 7229139"/>
                  <a:gd name="connsiteY56" fmla="*/ 204395 h 1624404"/>
                  <a:gd name="connsiteX57" fmla="*/ 1678193 w 7229139"/>
                  <a:gd name="connsiteY57" fmla="*/ 225910 h 1624404"/>
                  <a:gd name="connsiteX58" fmla="*/ 1387737 w 7229139"/>
                  <a:gd name="connsiteY58" fmla="*/ 333487 h 1624404"/>
                  <a:gd name="connsiteX59" fmla="*/ 1204857 w 7229139"/>
                  <a:gd name="connsiteY59" fmla="*/ 365760 h 1624404"/>
                  <a:gd name="connsiteX60" fmla="*/ 903642 w 7229139"/>
                  <a:gd name="connsiteY60" fmla="*/ 290456 h 1624404"/>
                  <a:gd name="connsiteX61" fmla="*/ 710005 w 7229139"/>
                  <a:gd name="connsiteY61" fmla="*/ 376517 h 1624404"/>
                  <a:gd name="connsiteX62" fmla="*/ 494852 w 7229139"/>
                  <a:gd name="connsiteY62" fmla="*/ 376517 h 1624404"/>
                  <a:gd name="connsiteX63" fmla="*/ 322730 w 7229139"/>
                  <a:gd name="connsiteY63" fmla="*/ 473336 h 1624404"/>
                  <a:gd name="connsiteX64" fmla="*/ 150607 w 7229139"/>
                  <a:gd name="connsiteY64" fmla="*/ 602428 h 1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229139" h="1624404">
                    <a:moveTo>
                      <a:pt x="150607" y="602428"/>
                    </a:moveTo>
                    <a:lnTo>
                      <a:pt x="96819" y="914400"/>
                    </a:lnTo>
                    <a:lnTo>
                      <a:pt x="10758" y="1065007"/>
                    </a:lnTo>
                    <a:lnTo>
                      <a:pt x="0" y="1366221"/>
                    </a:lnTo>
                    <a:lnTo>
                      <a:pt x="0" y="1366221"/>
                    </a:lnTo>
                    <a:lnTo>
                      <a:pt x="236668" y="1366221"/>
                    </a:lnTo>
                    <a:lnTo>
                      <a:pt x="559398" y="1409251"/>
                    </a:lnTo>
                    <a:lnTo>
                      <a:pt x="839097" y="1280160"/>
                    </a:lnTo>
                    <a:lnTo>
                      <a:pt x="1086522" y="1183341"/>
                    </a:lnTo>
                    <a:lnTo>
                      <a:pt x="1269402" y="1151068"/>
                    </a:lnTo>
                    <a:lnTo>
                      <a:pt x="1452282" y="1161826"/>
                    </a:lnTo>
                    <a:lnTo>
                      <a:pt x="1452282" y="1161826"/>
                    </a:lnTo>
                    <a:lnTo>
                      <a:pt x="1538344" y="1269402"/>
                    </a:lnTo>
                    <a:lnTo>
                      <a:pt x="1968650" y="1151068"/>
                    </a:lnTo>
                    <a:lnTo>
                      <a:pt x="2205318" y="1011219"/>
                    </a:lnTo>
                    <a:lnTo>
                      <a:pt x="2302137" y="1161826"/>
                    </a:lnTo>
                    <a:lnTo>
                      <a:pt x="2571078" y="1194099"/>
                    </a:lnTo>
                    <a:lnTo>
                      <a:pt x="3173506" y="1204856"/>
                    </a:lnTo>
                    <a:lnTo>
                      <a:pt x="3302598" y="1140310"/>
                    </a:lnTo>
                    <a:lnTo>
                      <a:pt x="3539266" y="1032734"/>
                    </a:lnTo>
                    <a:lnTo>
                      <a:pt x="3829722" y="1021976"/>
                    </a:lnTo>
                    <a:lnTo>
                      <a:pt x="3926541" y="1032734"/>
                    </a:lnTo>
                    <a:lnTo>
                      <a:pt x="4507454" y="1258644"/>
                    </a:lnTo>
                    <a:lnTo>
                      <a:pt x="4733365" y="1258644"/>
                    </a:lnTo>
                    <a:lnTo>
                      <a:pt x="4980791" y="1355463"/>
                    </a:lnTo>
                    <a:lnTo>
                      <a:pt x="5228217" y="1312433"/>
                    </a:lnTo>
                    <a:lnTo>
                      <a:pt x="5669280" y="1420009"/>
                    </a:lnTo>
                    <a:lnTo>
                      <a:pt x="5905948" y="1398494"/>
                    </a:lnTo>
                    <a:lnTo>
                      <a:pt x="6207162" y="1452282"/>
                    </a:lnTo>
                    <a:lnTo>
                      <a:pt x="6519134" y="1387736"/>
                    </a:lnTo>
                    <a:lnTo>
                      <a:pt x="6702014" y="1527586"/>
                    </a:lnTo>
                    <a:lnTo>
                      <a:pt x="6798833" y="1484555"/>
                    </a:lnTo>
                    <a:lnTo>
                      <a:pt x="6927925" y="1559859"/>
                    </a:lnTo>
                    <a:lnTo>
                      <a:pt x="7229139" y="1624404"/>
                    </a:lnTo>
                    <a:lnTo>
                      <a:pt x="7229139" y="817581"/>
                    </a:lnTo>
                    <a:lnTo>
                      <a:pt x="6874137" y="677731"/>
                    </a:lnTo>
                    <a:lnTo>
                      <a:pt x="6691257" y="591670"/>
                    </a:lnTo>
                    <a:lnTo>
                      <a:pt x="6443831" y="430306"/>
                    </a:lnTo>
                    <a:lnTo>
                      <a:pt x="6185647" y="355002"/>
                    </a:lnTo>
                    <a:lnTo>
                      <a:pt x="6002767" y="301214"/>
                    </a:lnTo>
                    <a:lnTo>
                      <a:pt x="5604734" y="301214"/>
                    </a:lnTo>
                    <a:lnTo>
                      <a:pt x="5185186" y="290456"/>
                    </a:lnTo>
                    <a:lnTo>
                      <a:pt x="4851699" y="193637"/>
                    </a:lnTo>
                    <a:lnTo>
                      <a:pt x="4593515" y="215153"/>
                    </a:lnTo>
                    <a:lnTo>
                      <a:pt x="4399878" y="193637"/>
                    </a:lnTo>
                    <a:lnTo>
                      <a:pt x="4195482" y="139849"/>
                    </a:lnTo>
                    <a:lnTo>
                      <a:pt x="3851238" y="53788"/>
                    </a:lnTo>
                    <a:lnTo>
                      <a:pt x="3593054" y="107576"/>
                    </a:lnTo>
                    <a:lnTo>
                      <a:pt x="3377901" y="96819"/>
                    </a:lnTo>
                    <a:lnTo>
                      <a:pt x="3076687" y="0"/>
                    </a:lnTo>
                    <a:lnTo>
                      <a:pt x="2818504" y="75303"/>
                    </a:lnTo>
                    <a:lnTo>
                      <a:pt x="2603351" y="172122"/>
                    </a:lnTo>
                    <a:lnTo>
                      <a:pt x="2517290" y="204395"/>
                    </a:lnTo>
                    <a:lnTo>
                      <a:pt x="2312894" y="193637"/>
                    </a:lnTo>
                    <a:lnTo>
                      <a:pt x="2140772" y="236668"/>
                    </a:lnTo>
                    <a:lnTo>
                      <a:pt x="1979407" y="225910"/>
                    </a:lnTo>
                    <a:lnTo>
                      <a:pt x="1861073" y="204395"/>
                    </a:lnTo>
                    <a:lnTo>
                      <a:pt x="1678193" y="225910"/>
                    </a:lnTo>
                    <a:lnTo>
                      <a:pt x="1387737" y="333487"/>
                    </a:lnTo>
                    <a:lnTo>
                      <a:pt x="1204857" y="365760"/>
                    </a:lnTo>
                    <a:lnTo>
                      <a:pt x="903642" y="290456"/>
                    </a:lnTo>
                    <a:lnTo>
                      <a:pt x="710005" y="376517"/>
                    </a:lnTo>
                    <a:lnTo>
                      <a:pt x="494852" y="376517"/>
                    </a:lnTo>
                    <a:lnTo>
                      <a:pt x="322730" y="473336"/>
                    </a:lnTo>
                    <a:lnTo>
                      <a:pt x="150607" y="602428"/>
                    </a:lnTo>
                    <a:close/>
                  </a:path>
                </a:pathLst>
              </a:custGeom>
              <a:solidFill>
                <a:srgbClr val="FFB600">
                  <a:alpha val="40000"/>
                </a:srgbClr>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13">
              <a:extLst>
                <a:ext uri="{FF2B5EF4-FFF2-40B4-BE49-F238E27FC236}">
                  <a16:creationId xmlns:a16="http://schemas.microsoft.com/office/drawing/2014/main" id="{B95EEDD7-8E80-7F4A-991D-E2A1AD158B24}"/>
                </a:ext>
              </a:extLst>
            </p:cNvPr>
            <p:cNvSpPr/>
            <p:nvPr/>
          </p:nvSpPr>
          <p:spPr>
            <a:xfrm>
              <a:off x="10467191" y="2753958"/>
              <a:ext cx="731520" cy="473336"/>
            </a:xfrm>
            <a:custGeom>
              <a:avLst/>
              <a:gdLst>
                <a:gd name="connsiteX0" fmla="*/ 0 w 731520"/>
                <a:gd name="connsiteY0" fmla="*/ 21515 h 473336"/>
                <a:gd name="connsiteX1" fmla="*/ 333487 w 731520"/>
                <a:gd name="connsiteY1" fmla="*/ 0 h 473336"/>
                <a:gd name="connsiteX2" fmla="*/ 559397 w 731520"/>
                <a:gd name="connsiteY2" fmla="*/ 0 h 473336"/>
                <a:gd name="connsiteX3" fmla="*/ 688489 w 731520"/>
                <a:gd name="connsiteY3" fmla="*/ 32273 h 473336"/>
                <a:gd name="connsiteX4" fmla="*/ 731520 w 731520"/>
                <a:gd name="connsiteY4" fmla="*/ 86061 h 473336"/>
                <a:gd name="connsiteX5" fmla="*/ 720762 w 731520"/>
                <a:gd name="connsiteY5" fmla="*/ 473336 h 473336"/>
                <a:gd name="connsiteX6" fmla="*/ 387275 w 731520"/>
                <a:gd name="connsiteY6" fmla="*/ 301214 h 473336"/>
                <a:gd name="connsiteX7" fmla="*/ 225910 w 731520"/>
                <a:gd name="connsiteY7" fmla="*/ 225910 h 473336"/>
                <a:gd name="connsiteX8" fmla="*/ 43030 w 731520"/>
                <a:gd name="connsiteY8" fmla="*/ 86061 h 473336"/>
                <a:gd name="connsiteX9" fmla="*/ 0 w 731520"/>
                <a:gd name="connsiteY9" fmla="*/ 21515 h 47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 h="473336">
                  <a:moveTo>
                    <a:pt x="0" y="21515"/>
                  </a:moveTo>
                  <a:lnTo>
                    <a:pt x="333487" y="0"/>
                  </a:lnTo>
                  <a:lnTo>
                    <a:pt x="559397" y="0"/>
                  </a:lnTo>
                  <a:lnTo>
                    <a:pt x="688489" y="32273"/>
                  </a:lnTo>
                  <a:lnTo>
                    <a:pt x="731520" y="86061"/>
                  </a:lnTo>
                  <a:lnTo>
                    <a:pt x="720762" y="473336"/>
                  </a:lnTo>
                  <a:lnTo>
                    <a:pt x="387275" y="301214"/>
                  </a:lnTo>
                  <a:lnTo>
                    <a:pt x="225910" y="225910"/>
                  </a:lnTo>
                  <a:lnTo>
                    <a:pt x="43030" y="86061"/>
                  </a:lnTo>
                  <a:lnTo>
                    <a:pt x="0" y="21515"/>
                  </a:lnTo>
                  <a:close/>
                </a:path>
              </a:pathLst>
            </a:custGeom>
            <a:solidFill>
              <a:srgbClr val="DB93B3">
                <a:alpha val="40000"/>
              </a:srgbClr>
            </a:solidFill>
            <a:ln>
              <a:solidFill>
                <a:srgbClr val="DB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48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1A0-6B02-C84A-8D00-10199D01DD38}"/>
              </a:ext>
            </a:extLst>
          </p:cNvPr>
          <p:cNvSpPr>
            <a:spLocks noGrp="1"/>
          </p:cNvSpPr>
          <p:nvPr>
            <p:ph type="title"/>
          </p:nvPr>
        </p:nvSpPr>
        <p:spPr/>
        <p:txBody>
          <a:bodyPr/>
          <a:lstStyle/>
          <a:p>
            <a:r>
              <a:rPr lang="en-US" dirty="0"/>
              <a:t>Law of Superposition</a:t>
            </a:r>
          </a:p>
        </p:txBody>
      </p:sp>
      <p:sp>
        <p:nvSpPr>
          <p:cNvPr id="3" name="Content Placeholder 2">
            <a:extLst>
              <a:ext uri="{FF2B5EF4-FFF2-40B4-BE49-F238E27FC236}">
                <a16:creationId xmlns:a16="http://schemas.microsoft.com/office/drawing/2014/main" id="{4B7E27E7-E9C0-1C46-A54E-A9AC7DB02DAD}"/>
              </a:ext>
            </a:extLst>
          </p:cNvPr>
          <p:cNvSpPr>
            <a:spLocks noGrp="1"/>
          </p:cNvSpPr>
          <p:nvPr>
            <p:ph idx="1"/>
          </p:nvPr>
        </p:nvSpPr>
        <p:spPr>
          <a:xfrm>
            <a:off x="531704" y="1770427"/>
            <a:ext cx="4518292" cy="4351338"/>
          </a:xfrm>
        </p:spPr>
        <p:txBody>
          <a:bodyPr/>
          <a:lstStyle/>
          <a:p>
            <a:r>
              <a:rPr lang="en-US" dirty="0"/>
              <a:t>This is an outcrop near Canyonlands National Park in southern Utah</a:t>
            </a:r>
          </a:p>
          <a:p>
            <a:r>
              <a:rPr lang="en-US" dirty="0"/>
              <a:t>Using the Law of Superposition, what is the order of events?</a:t>
            </a:r>
          </a:p>
          <a:p>
            <a:pPr lvl="1"/>
            <a:r>
              <a:rPr lang="en-US" dirty="0"/>
              <a:t>1. </a:t>
            </a:r>
            <a:r>
              <a:rPr lang="en-US" dirty="0">
                <a:solidFill>
                  <a:srgbClr val="4472C4"/>
                </a:solidFill>
              </a:rPr>
              <a:t>Layer A deposited</a:t>
            </a:r>
          </a:p>
          <a:p>
            <a:pPr lvl="1"/>
            <a:r>
              <a:rPr lang="en-US" dirty="0"/>
              <a:t>2. </a:t>
            </a:r>
            <a:r>
              <a:rPr lang="en-US" dirty="0">
                <a:solidFill>
                  <a:srgbClr val="FFB600"/>
                </a:solidFill>
              </a:rPr>
              <a:t>Layer B deposited</a:t>
            </a:r>
          </a:p>
          <a:p>
            <a:pPr lvl="1"/>
            <a:r>
              <a:rPr lang="en-US" dirty="0"/>
              <a:t>3. </a:t>
            </a:r>
            <a:r>
              <a:rPr lang="en-US" dirty="0">
                <a:solidFill>
                  <a:srgbClr val="DB93B3"/>
                </a:solidFill>
              </a:rPr>
              <a:t>Layer C deposited</a:t>
            </a:r>
          </a:p>
        </p:txBody>
      </p:sp>
      <p:grpSp>
        <p:nvGrpSpPr>
          <p:cNvPr id="11" name="Group 10">
            <a:extLst>
              <a:ext uri="{FF2B5EF4-FFF2-40B4-BE49-F238E27FC236}">
                <a16:creationId xmlns:a16="http://schemas.microsoft.com/office/drawing/2014/main" id="{1782CF20-FEEB-B145-B6AC-8499BC7F2F0D}"/>
              </a:ext>
            </a:extLst>
          </p:cNvPr>
          <p:cNvGrpSpPr/>
          <p:nvPr/>
        </p:nvGrpSpPr>
        <p:grpSpPr>
          <a:xfrm>
            <a:off x="5049996" y="1575165"/>
            <a:ext cx="10179083" cy="4546600"/>
            <a:chOff x="1019628" y="1630363"/>
            <a:chExt cx="10179083" cy="4546600"/>
          </a:xfrm>
        </p:grpSpPr>
        <p:grpSp>
          <p:nvGrpSpPr>
            <p:cNvPr id="10" name="Group 9">
              <a:extLst>
                <a:ext uri="{FF2B5EF4-FFF2-40B4-BE49-F238E27FC236}">
                  <a16:creationId xmlns:a16="http://schemas.microsoft.com/office/drawing/2014/main" id="{5EB130E3-DEFE-6246-9B5C-AA9126D43A51}"/>
                </a:ext>
              </a:extLst>
            </p:cNvPr>
            <p:cNvGrpSpPr/>
            <p:nvPr/>
          </p:nvGrpSpPr>
          <p:grpSpPr>
            <a:xfrm>
              <a:off x="1019628" y="1630363"/>
              <a:ext cx="10178803" cy="4546600"/>
              <a:chOff x="1019628" y="1630363"/>
              <a:chExt cx="10178803" cy="4546600"/>
            </a:xfrm>
          </p:grpSpPr>
          <p:pic>
            <p:nvPicPr>
              <p:cNvPr id="5124" name="Picture 4">
                <a:extLst>
                  <a:ext uri="{FF2B5EF4-FFF2-40B4-BE49-F238E27FC236}">
                    <a16:creationId xmlns:a16="http://schemas.microsoft.com/office/drawing/2014/main" id="{A5AA32B1-C477-C246-8707-3E5E86DD70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1"/>
              <a:stretch/>
            </p:blipFill>
            <p:spPr bwMode="auto">
              <a:xfrm>
                <a:off x="1019628" y="1630363"/>
                <a:ext cx="10152743" cy="45466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C5BD2993-4282-D445-952C-7BE04482BD28}"/>
                  </a:ext>
                </a:extLst>
              </p:cNvPr>
              <p:cNvSpPr/>
              <p:nvPr/>
            </p:nvSpPr>
            <p:spPr>
              <a:xfrm>
                <a:off x="1021278" y="3384468"/>
                <a:ext cx="10177153" cy="2066306"/>
              </a:xfrm>
              <a:custGeom>
                <a:avLst/>
                <a:gdLst>
                  <a:gd name="connsiteX0" fmla="*/ 2909454 w 10177153"/>
                  <a:gd name="connsiteY0" fmla="*/ 391885 h 2066306"/>
                  <a:gd name="connsiteX1" fmla="*/ 2909454 w 10177153"/>
                  <a:gd name="connsiteY1" fmla="*/ 391885 h 2066306"/>
                  <a:gd name="connsiteX2" fmla="*/ 3182587 w 10177153"/>
                  <a:gd name="connsiteY2" fmla="*/ 344384 h 2066306"/>
                  <a:gd name="connsiteX3" fmla="*/ 3503221 w 10177153"/>
                  <a:gd name="connsiteY3" fmla="*/ 368135 h 2066306"/>
                  <a:gd name="connsiteX4" fmla="*/ 4108862 w 10177153"/>
                  <a:gd name="connsiteY4" fmla="*/ 130628 h 2066306"/>
                  <a:gd name="connsiteX5" fmla="*/ 4417621 w 10177153"/>
                  <a:gd name="connsiteY5" fmla="*/ 142503 h 2066306"/>
                  <a:gd name="connsiteX6" fmla="*/ 4453247 w 10177153"/>
                  <a:gd name="connsiteY6" fmla="*/ 249381 h 2066306"/>
                  <a:gd name="connsiteX7" fmla="*/ 4916384 w 10177153"/>
                  <a:gd name="connsiteY7" fmla="*/ 118753 h 2066306"/>
                  <a:gd name="connsiteX8" fmla="*/ 5153891 w 10177153"/>
                  <a:gd name="connsiteY8" fmla="*/ 23750 h 2066306"/>
                  <a:gd name="connsiteX9" fmla="*/ 5201392 w 10177153"/>
                  <a:gd name="connsiteY9" fmla="*/ 142503 h 2066306"/>
                  <a:gd name="connsiteX10" fmla="*/ 5438899 w 10177153"/>
                  <a:gd name="connsiteY10" fmla="*/ 166254 h 2066306"/>
                  <a:gd name="connsiteX11" fmla="*/ 5878286 w 10177153"/>
                  <a:gd name="connsiteY11" fmla="*/ 142503 h 2066306"/>
                  <a:gd name="connsiteX12" fmla="*/ 6198919 w 10177153"/>
                  <a:gd name="connsiteY12" fmla="*/ 142503 h 2066306"/>
                  <a:gd name="connsiteX13" fmla="*/ 6400800 w 10177153"/>
                  <a:gd name="connsiteY13" fmla="*/ 11875 h 2066306"/>
                  <a:gd name="connsiteX14" fmla="*/ 6650182 w 10177153"/>
                  <a:gd name="connsiteY14" fmla="*/ 0 h 2066306"/>
                  <a:gd name="connsiteX15" fmla="*/ 6863938 w 10177153"/>
                  <a:gd name="connsiteY15" fmla="*/ 11875 h 2066306"/>
                  <a:gd name="connsiteX16" fmla="*/ 7089569 w 10177153"/>
                  <a:gd name="connsiteY16" fmla="*/ 106877 h 2066306"/>
                  <a:gd name="connsiteX17" fmla="*/ 7422078 w 10177153"/>
                  <a:gd name="connsiteY17" fmla="*/ 249381 h 2066306"/>
                  <a:gd name="connsiteX18" fmla="*/ 7671460 w 10177153"/>
                  <a:gd name="connsiteY18" fmla="*/ 225631 h 2066306"/>
                  <a:gd name="connsiteX19" fmla="*/ 7908966 w 10177153"/>
                  <a:gd name="connsiteY19" fmla="*/ 308758 h 2066306"/>
                  <a:gd name="connsiteX20" fmla="*/ 8158348 w 10177153"/>
                  <a:gd name="connsiteY20" fmla="*/ 285007 h 2066306"/>
                  <a:gd name="connsiteX21" fmla="*/ 8490857 w 10177153"/>
                  <a:gd name="connsiteY21" fmla="*/ 368135 h 2066306"/>
                  <a:gd name="connsiteX22" fmla="*/ 8645236 w 10177153"/>
                  <a:gd name="connsiteY22" fmla="*/ 403761 h 2066306"/>
                  <a:gd name="connsiteX23" fmla="*/ 8823366 w 10177153"/>
                  <a:gd name="connsiteY23" fmla="*/ 368135 h 2066306"/>
                  <a:gd name="connsiteX24" fmla="*/ 9167751 w 10177153"/>
                  <a:gd name="connsiteY24" fmla="*/ 427511 h 2066306"/>
                  <a:gd name="connsiteX25" fmla="*/ 9393382 w 10177153"/>
                  <a:gd name="connsiteY25" fmla="*/ 380010 h 2066306"/>
                  <a:gd name="connsiteX26" fmla="*/ 9619013 w 10177153"/>
                  <a:gd name="connsiteY26" fmla="*/ 451262 h 2066306"/>
                  <a:gd name="connsiteX27" fmla="*/ 9773392 w 10177153"/>
                  <a:gd name="connsiteY27" fmla="*/ 534389 h 2066306"/>
                  <a:gd name="connsiteX28" fmla="*/ 10070275 w 10177153"/>
                  <a:gd name="connsiteY28" fmla="*/ 593766 h 2066306"/>
                  <a:gd name="connsiteX29" fmla="*/ 10070275 w 10177153"/>
                  <a:gd name="connsiteY29" fmla="*/ 593766 h 2066306"/>
                  <a:gd name="connsiteX30" fmla="*/ 10177153 w 10177153"/>
                  <a:gd name="connsiteY30" fmla="*/ 605641 h 2066306"/>
                  <a:gd name="connsiteX31" fmla="*/ 10153403 w 10177153"/>
                  <a:gd name="connsiteY31" fmla="*/ 1888176 h 2066306"/>
                  <a:gd name="connsiteX32" fmla="*/ 9820893 w 10177153"/>
                  <a:gd name="connsiteY32" fmla="*/ 1888176 h 2066306"/>
                  <a:gd name="connsiteX33" fmla="*/ 9417132 w 10177153"/>
                  <a:gd name="connsiteY33" fmla="*/ 1900051 h 2066306"/>
                  <a:gd name="connsiteX34" fmla="*/ 9132125 w 10177153"/>
                  <a:gd name="connsiteY34" fmla="*/ 1947553 h 2066306"/>
                  <a:gd name="connsiteX35" fmla="*/ 8930244 w 10177153"/>
                  <a:gd name="connsiteY35" fmla="*/ 1947553 h 2066306"/>
                  <a:gd name="connsiteX36" fmla="*/ 8668987 w 10177153"/>
                  <a:gd name="connsiteY36" fmla="*/ 1947553 h 2066306"/>
                  <a:gd name="connsiteX37" fmla="*/ 8312727 w 10177153"/>
                  <a:gd name="connsiteY37" fmla="*/ 1947553 h 2066306"/>
                  <a:gd name="connsiteX38" fmla="*/ 8193974 w 10177153"/>
                  <a:gd name="connsiteY38" fmla="*/ 1971303 h 2066306"/>
                  <a:gd name="connsiteX39" fmla="*/ 7908966 w 10177153"/>
                  <a:gd name="connsiteY39" fmla="*/ 1959428 h 2066306"/>
                  <a:gd name="connsiteX40" fmla="*/ 7718961 w 10177153"/>
                  <a:gd name="connsiteY40" fmla="*/ 1923802 h 2066306"/>
                  <a:gd name="connsiteX41" fmla="*/ 7588332 w 10177153"/>
                  <a:gd name="connsiteY41" fmla="*/ 1923802 h 2066306"/>
                  <a:gd name="connsiteX42" fmla="*/ 7564582 w 10177153"/>
                  <a:gd name="connsiteY42" fmla="*/ 1971303 h 2066306"/>
                  <a:gd name="connsiteX43" fmla="*/ 7445828 w 10177153"/>
                  <a:gd name="connsiteY43" fmla="*/ 1995054 h 2066306"/>
                  <a:gd name="connsiteX44" fmla="*/ 7327075 w 10177153"/>
                  <a:gd name="connsiteY44" fmla="*/ 1959428 h 2066306"/>
                  <a:gd name="connsiteX45" fmla="*/ 6982691 w 10177153"/>
                  <a:gd name="connsiteY45" fmla="*/ 2066306 h 2066306"/>
                  <a:gd name="connsiteX46" fmla="*/ 6709558 w 10177153"/>
                  <a:gd name="connsiteY46" fmla="*/ 2054431 h 2066306"/>
                  <a:gd name="connsiteX47" fmla="*/ 6400800 w 10177153"/>
                  <a:gd name="connsiteY47" fmla="*/ 1995054 h 2066306"/>
                  <a:gd name="connsiteX48" fmla="*/ 5985164 w 10177153"/>
                  <a:gd name="connsiteY48" fmla="*/ 1995054 h 2066306"/>
                  <a:gd name="connsiteX49" fmla="*/ 5735782 w 10177153"/>
                  <a:gd name="connsiteY49" fmla="*/ 2006929 h 2066306"/>
                  <a:gd name="connsiteX50" fmla="*/ 5581403 w 10177153"/>
                  <a:gd name="connsiteY50" fmla="*/ 1923802 h 2066306"/>
                  <a:gd name="connsiteX51" fmla="*/ 5391397 w 10177153"/>
                  <a:gd name="connsiteY51" fmla="*/ 1959428 h 2066306"/>
                  <a:gd name="connsiteX52" fmla="*/ 5153891 w 10177153"/>
                  <a:gd name="connsiteY52" fmla="*/ 1995054 h 2066306"/>
                  <a:gd name="connsiteX53" fmla="*/ 4821382 w 10177153"/>
                  <a:gd name="connsiteY53" fmla="*/ 2018805 h 2066306"/>
                  <a:gd name="connsiteX54" fmla="*/ 4583875 w 10177153"/>
                  <a:gd name="connsiteY54" fmla="*/ 1995054 h 2066306"/>
                  <a:gd name="connsiteX55" fmla="*/ 4286992 w 10177153"/>
                  <a:gd name="connsiteY55" fmla="*/ 1935677 h 2066306"/>
                  <a:gd name="connsiteX56" fmla="*/ 3978234 w 10177153"/>
                  <a:gd name="connsiteY56" fmla="*/ 1888176 h 2066306"/>
                  <a:gd name="connsiteX57" fmla="*/ 3859480 w 10177153"/>
                  <a:gd name="connsiteY57" fmla="*/ 1840675 h 2066306"/>
                  <a:gd name="connsiteX58" fmla="*/ 3621974 w 10177153"/>
                  <a:gd name="connsiteY58" fmla="*/ 1828800 h 2066306"/>
                  <a:gd name="connsiteX59" fmla="*/ 3467595 w 10177153"/>
                  <a:gd name="connsiteY59" fmla="*/ 1816924 h 2066306"/>
                  <a:gd name="connsiteX60" fmla="*/ 2956956 w 10177153"/>
                  <a:gd name="connsiteY60" fmla="*/ 1840675 h 2066306"/>
                  <a:gd name="connsiteX61" fmla="*/ 2648197 w 10177153"/>
                  <a:gd name="connsiteY61" fmla="*/ 1840675 h 2066306"/>
                  <a:gd name="connsiteX62" fmla="*/ 2220686 w 10177153"/>
                  <a:gd name="connsiteY62" fmla="*/ 1864426 h 2066306"/>
                  <a:gd name="connsiteX63" fmla="*/ 1971304 w 10177153"/>
                  <a:gd name="connsiteY63" fmla="*/ 1828800 h 2066306"/>
                  <a:gd name="connsiteX64" fmla="*/ 1733797 w 10177153"/>
                  <a:gd name="connsiteY64" fmla="*/ 1805049 h 2066306"/>
                  <a:gd name="connsiteX65" fmla="*/ 1484416 w 10177153"/>
                  <a:gd name="connsiteY65" fmla="*/ 1733797 h 2066306"/>
                  <a:gd name="connsiteX66" fmla="*/ 1199408 w 10177153"/>
                  <a:gd name="connsiteY66" fmla="*/ 1733797 h 2066306"/>
                  <a:gd name="connsiteX67" fmla="*/ 890649 w 10177153"/>
                  <a:gd name="connsiteY67" fmla="*/ 1733797 h 2066306"/>
                  <a:gd name="connsiteX68" fmla="*/ 510639 w 10177153"/>
                  <a:gd name="connsiteY68" fmla="*/ 1757548 h 2066306"/>
                  <a:gd name="connsiteX69" fmla="*/ 332509 w 10177153"/>
                  <a:gd name="connsiteY69" fmla="*/ 1710046 h 2066306"/>
                  <a:gd name="connsiteX70" fmla="*/ 0 w 10177153"/>
                  <a:gd name="connsiteY70" fmla="*/ 1769423 h 2066306"/>
                  <a:gd name="connsiteX71" fmla="*/ 0 w 10177153"/>
                  <a:gd name="connsiteY71" fmla="*/ 1615044 h 2066306"/>
                  <a:gd name="connsiteX72" fmla="*/ 237506 w 10177153"/>
                  <a:gd name="connsiteY72" fmla="*/ 1626919 h 2066306"/>
                  <a:gd name="connsiteX73" fmla="*/ 831273 w 10177153"/>
                  <a:gd name="connsiteY73" fmla="*/ 1496290 h 2066306"/>
                  <a:gd name="connsiteX74" fmla="*/ 1353787 w 10177153"/>
                  <a:gd name="connsiteY74" fmla="*/ 1270659 h 2066306"/>
                  <a:gd name="connsiteX75" fmla="*/ 1852551 w 10177153"/>
                  <a:gd name="connsiteY75" fmla="*/ 1033153 h 2066306"/>
                  <a:gd name="connsiteX76" fmla="*/ 2303813 w 10177153"/>
                  <a:gd name="connsiteY76" fmla="*/ 783771 h 2066306"/>
                  <a:gd name="connsiteX77" fmla="*/ 2660073 w 10177153"/>
                  <a:gd name="connsiteY77" fmla="*/ 570015 h 2066306"/>
                  <a:gd name="connsiteX78" fmla="*/ 2909454 w 10177153"/>
                  <a:gd name="connsiteY78" fmla="*/ 391885 h 206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177153" h="2066306">
                    <a:moveTo>
                      <a:pt x="2909454" y="391885"/>
                    </a:moveTo>
                    <a:lnTo>
                      <a:pt x="2909454" y="391885"/>
                    </a:lnTo>
                    <a:lnTo>
                      <a:pt x="3182587" y="344384"/>
                    </a:lnTo>
                    <a:lnTo>
                      <a:pt x="3503221" y="368135"/>
                    </a:lnTo>
                    <a:lnTo>
                      <a:pt x="4108862" y="130628"/>
                    </a:lnTo>
                    <a:lnTo>
                      <a:pt x="4417621" y="142503"/>
                    </a:lnTo>
                    <a:lnTo>
                      <a:pt x="4453247" y="249381"/>
                    </a:lnTo>
                    <a:lnTo>
                      <a:pt x="4916384" y="118753"/>
                    </a:lnTo>
                    <a:lnTo>
                      <a:pt x="5153891" y="23750"/>
                    </a:lnTo>
                    <a:lnTo>
                      <a:pt x="5201392" y="142503"/>
                    </a:lnTo>
                    <a:lnTo>
                      <a:pt x="5438899" y="166254"/>
                    </a:lnTo>
                    <a:lnTo>
                      <a:pt x="5878286" y="142503"/>
                    </a:lnTo>
                    <a:lnTo>
                      <a:pt x="6198919" y="142503"/>
                    </a:lnTo>
                    <a:lnTo>
                      <a:pt x="6400800" y="11875"/>
                    </a:lnTo>
                    <a:lnTo>
                      <a:pt x="6650182" y="0"/>
                    </a:lnTo>
                    <a:lnTo>
                      <a:pt x="6863938" y="11875"/>
                    </a:lnTo>
                    <a:lnTo>
                      <a:pt x="7089569" y="106877"/>
                    </a:lnTo>
                    <a:lnTo>
                      <a:pt x="7422078" y="249381"/>
                    </a:lnTo>
                    <a:lnTo>
                      <a:pt x="7671460" y="225631"/>
                    </a:lnTo>
                    <a:lnTo>
                      <a:pt x="7908966" y="308758"/>
                    </a:lnTo>
                    <a:lnTo>
                      <a:pt x="8158348" y="285007"/>
                    </a:lnTo>
                    <a:lnTo>
                      <a:pt x="8490857" y="368135"/>
                    </a:lnTo>
                    <a:lnTo>
                      <a:pt x="8645236" y="403761"/>
                    </a:lnTo>
                    <a:lnTo>
                      <a:pt x="8823366" y="368135"/>
                    </a:lnTo>
                    <a:lnTo>
                      <a:pt x="9167751" y="427511"/>
                    </a:lnTo>
                    <a:lnTo>
                      <a:pt x="9393382" y="380010"/>
                    </a:lnTo>
                    <a:lnTo>
                      <a:pt x="9619013" y="451262"/>
                    </a:lnTo>
                    <a:lnTo>
                      <a:pt x="9773392" y="534389"/>
                    </a:lnTo>
                    <a:lnTo>
                      <a:pt x="10070275" y="593766"/>
                    </a:lnTo>
                    <a:lnTo>
                      <a:pt x="10070275" y="593766"/>
                    </a:lnTo>
                    <a:lnTo>
                      <a:pt x="10177153" y="605641"/>
                    </a:lnTo>
                    <a:lnTo>
                      <a:pt x="10153403" y="1888176"/>
                    </a:lnTo>
                    <a:lnTo>
                      <a:pt x="9820893" y="1888176"/>
                    </a:lnTo>
                    <a:lnTo>
                      <a:pt x="9417132" y="1900051"/>
                    </a:lnTo>
                    <a:lnTo>
                      <a:pt x="9132125" y="1947553"/>
                    </a:lnTo>
                    <a:lnTo>
                      <a:pt x="8930244" y="1947553"/>
                    </a:lnTo>
                    <a:lnTo>
                      <a:pt x="8668987" y="1947553"/>
                    </a:lnTo>
                    <a:lnTo>
                      <a:pt x="8312727" y="1947553"/>
                    </a:lnTo>
                    <a:lnTo>
                      <a:pt x="8193974" y="1971303"/>
                    </a:lnTo>
                    <a:lnTo>
                      <a:pt x="7908966" y="1959428"/>
                    </a:lnTo>
                    <a:lnTo>
                      <a:pt x="7718961" y="1923802"/>
                    </a:lnTo>
                    <a:lnTo>
                      <a:pt x="7588332" y="1923802"/>
                    </a:lnTo>
                    <a:lnTo>
                      <a:pt x="7564582" y="1971303"/>
                    </a:lnTo>
                    <a:lnTo>
                      <a:pt x="7445828" y="1995054"/>
                    </a:lnTo>
                    <a:lnTo>
                      <a:pt x="7327075" y="1959428"/>
                    </a:lnTo>
                    <a:lnTo>
                      <a:pt x="6982691" y="2066306"/>
                    </a:lnTo>
                    <a:lnTo>
                      <a:pt x="6709558" y="2054431"/>
                    </a:lnTo>
                    <a:lnTo>
                      <a:pt x="6400800" y="1995054"/>
                    </a:lnTo>
                    <a:lnTo>
                      <a:pt x="5985164" y="1995054"/>
                    </a:lnTo>
                    <a:lnTo>
                      <a:pt x="5735782" y="2006929"/>
                    </a:lnTo>
                    <a:lnTo>
                      <a:pt x="5581403" y="1923802"/>
                    </a:lnTo>
                    <a:lnTo>
                      <a:pt x="5391397" y="1959428"/>
                    </a:lnTo>
                    <a:lnTo>
                      <a:pt x="5153891" y="1995054"/>
                    </a:lnTo>
                    <a:lnTo>
                      <a:pt x="4821382" y="2018805"/>
                    </a:lnTo>
                    <a:lnTo>
                      <a:pt x="4583875" y="1995054"/>
                    </a:lnTo>
                    <a:lnTo>
                      <a:pt x="4286992" y="1935677"/>
                    </a:lnTo>
                    <a:lnTo>
                      <a:pt x="3978234" y="1888176"/>
                    </a:lnTo>
                    <a:lnTo>
                      <a:pt x="3859480" y="1840675"/>
                    </a:lnTo>
                    <a:lnTo>
                      <a:pt x="3621974" y="1828800"/>
                    </a:lnTo>
                    <a:lnTo>
                      <a:pt x="3467595" y="1816924"/>
                    </a:lnTo>
                    <a:lnTo>
                      <a:pt x="2956956" y="1840675"/>
                    </a:lnTo>
                    <a:lnTo>
                      <a:pt x="2648197" y="1840675"/>
                    </a:lnTo>
                    <a:lnTo>
                      <a:pt x="2220686" y="1864426"/>
                    </a:lnTo>
                    <a:lnTo>
                      <a:pt x="1971304" y="1828800"/>
                    </a:lnTo>
                    <a:lnTo>
                      <a:pt x="1733797" y="1805049"/>
                    </a:lnTo>
                    <a:lnTo>
                      <a:pt x="1484416" y="1733797"/>
                    </a:lnTo>
                    <a:lnTo>
                      <a:pt x="1199408" y="1733797"/>
                    </a:lnTo>
                    <a:lnTo>
                      <a:pt x="890649" y="1733797"/>
                    </a:lnTo>
                    <a:lnTo>
                      <a:pt x="510639" y="1757548"/>
                    </a:lnTo>
                    <a:lnTo>
                      <a:pt x="332509" y="1710046"/>
                    </a:lnTo>
                    <a:lnTo>
                      <a:pt x="0" y="1769423"/>
                    </a:lnTo>
                    <a:lnTo>
                      <a:pt x="0" y="1615044"/>
                    </a:lnTo>
                    <a:lnTo>
                      <a:pt x="237506" y="1626919"/>
                    </a:lnTo>
                    <a:lnTo>
                      <a:pt x="831273" y="1496290"/>
                    </a:lnTo>
                    <a:lnTo>
                      <a:pt x="1353787" y="1270659"/>
                    </a:lnTo>
                    <a:lnTo>
                      <a:pt x="1852551" y="1033153"/>
                    </a:lnTo>
                    <a:lnTo>
                      <a:pt x="2303813" y="783771"/>
                    </a:lnTo>
                    <a:lnTo>
                      <a:pt x="2660073" y="570015"/>
                    </a:lnTo>
                    <a:lnTo>
                      <a:pt x="2909454" y="391885"/>
                    </a:lnTo>
                    <a:close/>
                  </a:path>
                </a:pathLst>
              </a:cu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2756FDC4-E1C2-5341-A21F-9730FB393C8A}"/>
                  </a:ext>
                </a:extLst>
              </p:cNvPr>
              <p:cNvSpPr/>
              <p:nvPr/>
            </p:nvSpPr>
            <p:spPr>
              <a:xfrm>
                <a:off x="3958814" y="2355925"/>
                <a:ext cx="7229139" cy="1624404"/>
              </a:xfrm>
              <a:custGeom>
                <a:avLst/>
                <a:gdLst>
                  <a:gd name="connsiteX0" fmla="*/ 150607 w 7229139"/>
                  <a:gd name="connsiteY0" fmla="*/ 602428 h 1624404"/>
                  <a:gd name="connsiteX1" fmla="*/ 96819 w 7229139"/>
                  <a:gd name="connsiteY1" fmla="*/ 914400 h 1624404"/>
                  <a:gd name="connsiteX2" fmla="*/ 10758 w 7229139"/>
                  <a:gd name="connsiteY2" fmla="*/ 1065007 h 1624404"/>
                  <a:gd name="connsiteX3" fmla="*/ 0 w 7229139"/>
                  <a:gd name="connsiteY3" fmla="*/ 1366221 h 1624404"/>
                  <a:gd name="connsiteX4" fmla="*/ 0 w 7229139"/>
                  <a:gd name="connsiteY4" fmla="*/ 1366221 h 1624404"/>
                  <a:gd name="connsiteX5" fmla="*/ 236668 w 7229139"/>
                  <a:gd name="connsiteY5" fmla="*/ 1366221 h 1624404"/>
                  <a:gd name="connsiteX6" fmla="*/ 559398 w 7229139"/>
                  <a:gd name="connsiteY6" fmla="*/ 1409251 h 1624404"/>
                  <a:gd name="connsiteX7" fmla="*/ 839097 w 7229139"/>
                  <a:gd name="connsiteY7" fmla="*/ 1280160 h 1624404"/>
                  <a:gd name="connsiteX8" fmla="*/ 1086522 w 7229139"/>
                  <a:gd name="connsiteY8" fmla="*/ 1183341 h 1624404"/>
                  <a:gd name="connsiteX9" fmla="*/ 1269402 w 7229139"/>
                  <a:gd name="connsiteY9" fmla="*/ 1151068 h 1624404"/>
                  <a:gd name="connsiteX10" fmla="*/ 1452282 w 7229139"/>
                  <a:gd name="connsiteY10" fmla="*/ 1161826 h 1624404"/>
                  <a:gd name="connsiteX11" fmla="*/ 1452282 w 7229139"/>
                  <a:gd name="connsiteY11" fmla="*/ 1161826 h 1624404"/>
                  <a:gd name="connsiteX12" fmla="*/ 1538344 w 7229139"/>
                  <a:gd name="connsiteY12" fmla="*/ 1269402 h 1624404"/>
                  <a:gd name="connsiteX13" fmla="*/ 1968650 w 7229139"/>
                  <a:gd name="connsiteY13" fmla="*/ 1151068 h 1624404"/>
                  <a:gd name="connsiteX14" fmla="*/ 2205318 w 7229139"/>
                  <a:gd name="connsiteY14" fmla="*/ 1011219 h 1624404"/>
                  <a:gd name="connsiteX15" fmla="*/ 2302137 w 7229139"/>
                  <a:gd name="connsiteY15" fmla="*/ 1161826 h 1624404"/>
                  <a:gd name="connsiteX16" fmla="*/ 2571078 w 7229139"/>
                  <a:gd name="connsiteY16" fmla="*/ 1194099 h 1624404"/>
                  <a:gd name="connsiteX17" fmla="*/ 3173506 w 7229139"/>
                  <a:gd name="connsiteY17" fmla="*/ 1204856 h 1624404"/>
                  <a:gd name="connsiteX18" fmla="*/ 3302598 w 7229139"/>
                  <a:gd name="connsiteY18" fmla="*/ 1140310 h 1624404"/>
                  <a:gd name="connsiteX19" fmla="*/ 3539266 w 7229139"/>
                  <a:gd name="connsiteY19" fmla="*/ 1032734 h 1624404"/>
                  <a:gd name="connsiteX20" fmla="*/ 3829722 w 7229139"/>
                  <a:gd name="connsiteY20" fmla="*/ 1021976 h 1624404"/>
                  <a:gd name="connsiteX21" fmla="*/ 3926541 w 7229139"/>
                  <a:gd name="connsiteY21" fmla="*/ 1032734 h 1624404"/>
                  <a:gd name="connsiteX22" fmla="*/ 4507454 w 7229139"/>
                  <a:gd name="connsiteY22" fmla="*/ 1258644 h 1624404"/>
                  <a:gd name="connsiteX23" fmla="*/ 4733365 w 7229139"/>
                  <a:gd name="connsiteY23" fmla="*/ 1258644 h 1624404"/>
                  <a:gd name="connsiteX24" fmla="*/ 4980791 w 7229139"/>
                  <a:gd name="connsiteY24" fmla="*/ 1355463 h 1624404"/>
                  <a:gd name="connsiteX25" fmla="*/ 5228217 w 7229139"/>
                  <a:gd name="connsiteY25" fmla="*/ 1312433 h 1624404"/>
                  <a:gd name="connsiteX26" fmla="*/ 5669280 w 7229139"/>
                  <a:gd name="connsiteY26" fmla="*/ 1420009 h 1624404"/>
                  <a:gd name="connsiteX27" fmla="*/ 5905948 w 7229139"/>
                  <a:gd name="connsiteY27" fmla="*/ 1398494 h 1624404"/>
                  <a:gd name="connsiteX28" fmla="*/ 6207162 w 7229139"/>
                  <a:gd name="connsiteY28" fmla="*/ 1452282 h 1624404"/>
                  <a:gd name="connsiteX29" fmla="*/ 6519134 w 7229139"/>
                  <a:gd name="connsiteY29" fmla="*/ 1387736 h 1624404"/>
                  <a:gd name="connsiteX30" fmla="*/ 6702014 w 7229139"/>
                  <a:gd name="connsiteY30" fmla="*/ 1527586 h 1624404"/>
                  <a:gd name="connsiteX31" fmla="*/ 6798833 w 7229139"/>
                  <a:gd name="connsiteY31" fmla="*/ 1484555 h 1624404"/>
                  <a:gd name="connsiteX32" fmla="*/ 6927925 w 7229139"/>
                  <a:gd name="connsiteY32" fmla="*/ 1559859 h 1624404"/>
                  <a:gd name="connsiteX33" fmla="*/ 7229139 w 7229139"/>
                  <a:gd name="connsiteY33" fmla="*/ 1624404 h 1624404"/>
                  <a:gd name="connsiteX34" fmla="*/ 7229139 w 7229139"/>
                  <a:gd name="connsiteY34" fmla="*/ 817581 h 1624404"/>
                  <a:gd name="connsiteX35" fmla="*/ 6874137 w 7229139"/>
                  <a:gd name="connsiteY35" fmla="*/ 677731 h 1624404"/>
                  <a:gd name="connsiteX36" fmla="*/ 6691257 w 7229139"/>
                  <a:gd name="connsiteY36" fmla="*/ 591670 h 1624404"/>
                  <a:gd name="connsiteX37" fmla="*/ 6443831 w 7229139"/>
                  <a:gd name="connsiteY37" fmla="*/ 430306 h 1624404"/>
                  <a:gd name="connsiteX38" fmla="*/ 6185647 w 7229139"/>
                  <a:gd name="connsiteY38" fmla="*/ 355002 h 1624404"/>
                  <a:gd name="connsiteX39" fmla="*/ 6002767 w 7229139"/>
                  <a:gd name="connsiteY39" fmla="*/ 301214 h 1624404"/>
                  <a:gd name="connsiteX40" fmla="*/ 5604734 w 7229139"/>
                  <a:gd name="connsiteY40" fmla="*/ 301214 h 1624404"/>
                  <a:gd name="connsiteX41" fmla="*/ 5185186 w 7229139"/>
                  <a:gd name="connsiteY41" fmla="*/ 290456 h 1624404"/>
                  <a:gd name="connsiteX42" fmla="*/ 4851699 w 7229139"/>
                  <a:gd name="connsiteY42" fmla="*/ 193637 h 1624404"/>
                  <a:gd name="connsiteX43" fmla="*/ 4593515 w 7229139"/>
                  <a:gd name="connsiteY43" fmla="*/ 215153 h 1624404"/>
                  <a:gd name="connsiteX44" fmla="*/ 4399878 w 7229139"/>
                  <a:gd name="connsiteY44" fmla="*/ 193637 h 1624404"/>
                  <a:gd name="connsiteX45" fmla="*/ 4195482 w 7229139"/>
                  <a:gd name="connsiteY45" fmla="*/ 139849 h 1624404"/>
                  <a:gd name="connsiteX46" fmla="*/ 3851238 w 7229139"/>
                  <a:gd name="connsiteY46" fmla="*/ 53788 h 1624404"/>
                  <a:gd name="connsiteX47" fmla="*/ 3593054 w 7229139"/>
                  <a:gd name="connsiteY47" fmla="*/ 107576 h 1624404"/>
                  <a:gd name="connsiteX48" fmla="*/ 3377901 w 7229139"/>
                  <a:gd name="connsiteY48" fmla="*/ 96819 h 1624404"/>
                  <a:gd name="connsiteX49" fmla="*/ 3076687 w 7229139"/>
                  <a:gd name="connsiteY49" fmla="*/ 0 h 1624404"/>
                  <a:gd name="connsiteX50" fmla="*/ 2818504 w 7229139"/>
                  <a:gd name="connsiteY50" fmla="*/ 75303 h 1624404"/>
                  <a:gd name="connsiteX51" fmla="*/ 2603351 w 7229139"/>
                  <a:gd name="connsiteY51" fmla="*/ 172122 h 1624404"/>
                  <a:gd name="connsiteX52" fmla="*/ 2517290 w 7229139"/>
                  <a:gd name="connsiteY52" fmla="*/ 204395 h 1624404"/>
                  <a:gd name="connsiteX53" fmla="*/ 2312894 w 7229139"/>
                  <a:gd name="connsiteY53" fmla="*/ 193637 h 1624404"/>
                  <a:gd name="connsiteX54" fmla="*/ 2140772 w 7229139"/>
                  <a:gd name="connsiteY54" fmla="*/ 236668 h 1624404"/>
                  <a:gd name="connsiteX55" fmla="*/ 1979407 w 7229139"/>
                  <a:gd name="connsiteY55" fmla="*/ 225910 h 1624404"/>
                  <a:gd name="connsiteX56" fmla="*/ 1861073 w 7229139"/>
                  <a:gd name="connsiteY56" fmla="*/ 204395 h 1624404"/>
                  <a:gd name="connsiteX57" fmla="*/ 1678193 w 7229139"/>
                  <a:gd name="connsiteY57" fmla="*/ 225910 h 1624404"/>
                  <a:gd name="connsiteX58" fmla="*/ 1387737 w 7229139"/>
                  <a:gd name="connsiteY58" fmla="*/ 333487 h 1624404"/>
                  <a:gd name="connsiteX59" fmla="*/ 1204857 w 7229139"/>
                  <a:gd name="connsiteY59" fmla="*/ 365760 h 1624404"/>
                  <a:gd name="connsiteX60" fmla="*/ 903642 w 7229139"/>
                  <a:gd name="connsiteY60" fmla="*/ 290456 h 1624404"/>
                  <a:gd name="connsiteX61" fmla="*/ 710005 w 7229139"/>
                  <a:gd name="connsiteY61" fmla="*/ 376517 h 1624404"/>
                  <a:gd name="connsiteX62" fmla="*/ 494852 w 7229139"/>
                  <a:gd name="connsiteY62" fmla="*/ 376517 h 1624404"/>
                  <a:gd name="connsiteX63" fmla="*/ 322730 w 7229139"/>
                  <a:gd name="connsiteY63" fmla="*/ 473336 h 1624404"/>
                  <a:gd name="connsiteX64" fmla="*/ 150607 w 7229139"/>
                  <a:gd name="connsiteY64" fmla="*/ 602428 h 1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229139" h="1624404">
                    <a:moveTo>
                      <a:pt x="150607" y="602428"/>
                    </a:moveTo>
                    <a:lnTo>
                      <a:pt x="96819" y="914400"/>
                    </a:lnTo>
                    <a:lnTo>
                      <a:pt x="10758" y="1065007"/>
                    </a:lnTo>
                    <a:lnTo>
                      <a:pt x="0" y="1366221"/>
                    </a:lnTo>
                    <a:lnTo>
                      <a:pt x="0" y="1366221"/>
                    </a:lnTo>
                    <a:lnTo>
                      <a:pt x="236668" y="1366221"/>
                    </a:lnTo>
                    <a:lnTo>
                      <a:pt x="559398" y="1409251"/>
                    </a:lnTo>
                    <a:lnTo>
                      <a:pt x="839097" y="1280160"/>
                    </a:lnTo>
                    <a:lnTo>
                      <a:pt x="1086522" y="1183341"/>
                    </a:lnTo>
                    <a:lnTo>
                      <a:pt x="1269402" y="1151068"/>
                    </a:lnTo>
                    <a:lnTo>
                      <a:pt x="1452282" y="1161826"/>
                    </a:lnTo>
                    <a:lnTo>
                      <a:pt x="1452282" y="1161826"/>
                    </a:lnTo>
                    <a:lnTo>
                      <a:pt x="1538344" y="1269402"/>
                    </a:lnTo>
                    <a:lnTo>
                      <a:pt x="1968650" y="1151068"/>
                    </a:lnTo>
                    <a:lnTo>
                      <a:pt x="2205318" y="1011219"/>
                    </a:lnTo>
                    <a:lnTo>
                      <a:pt x="2302137" y="1161826"/>
                    </a:lnTo>
                    <a:lnTo>
                      <a:pt x="2571078" y="1194099"/>
                    </a:lnTo>
                    <a:lnTo>
                      <a:pt x="3173506" y="1204856"/>
                    </a:lnTo>
                    <a:lnTo>
                      <a:pt x="3302598" y="1140310"/>
                    </a:lnTo>
                    <a:lnTo>
                      <a:pt x="3539266" y="1032734"/>
                    </a:lnTo>
                    <a:lnTo>
                      <a:pt x="3829722" y="1021976"/>
                    </a:lnTo>
                    <a:lnTo>
                      <a:pt x="3926541" y="1032734"/>
                    </a:lnTo>
                    <a:lnTo>
                      <a:pt x="4507454" y="1258644"/>
                    </a:lnTo>
                    <a:lnTo>
                      <a:pt x="4733365" y="1258644"/>
                    </a:lnTo>
                    <a:lnTo>
                      <a:pt x="4980791" y="1355463"/>
                    </a:lnTo>
                    <a:lnTo>
                      <a:pt x="5228217" y="1312433"/>
                    </a:lnTo>
                    <a:lnTo>
                      <a:pt x="5669280" y="1420009"/>
                    </a:lnTo>
                    <a:lnTo>
                      <a:pt x="5905948" y="1398494"/>
                    </a:lnTo>
                    <a:lnTo>
                      <a:pt x="6207162" y="1452282"/>
                    </a:lnTo>
                    <a:lnTo>
                      <a:pt x="6519134" y="1387736"/>
                    </a:lnTo>
                    <a:lnTo>
                      <a:pt x="6702014" y="1527586"/>
                    </a:lnTo>
                    <a:lnTo>
                      <a:pt x="6798833" y="1484555"/>
                    </a:lnTo>
                    <a:lnTo>
                      <a:pt x="6927925" y="1559859"/>
                    </a:lnTo>
                    <a:lnTo>
                      <a:pt x="7229139" y="1624404"/>
                    </a:lnTo>
                    <a:lnTo>
                      <a:pt x="7229139" y="817581"/>
                    </a:lnTo>
                    <a:lnTo>
                      <a:pt x="6874137" y="677731"/>
                    </a:lnTo>
                    <a:lnTo>
                      <a:pt x="6691257" y="591670"/>
                    </a:lnTo>
                    <a:lnTo>
                      <a:pt x="6443831" y="430306"/>
                    </a:lnTo>
                    <a:lnTo>
                      <a:pt x="6185647" y="355002"/>
                    </a:lnTo>
                    <a:lnTo>
                      <a:pt x="6002767" y="301214"/>
                    </a:lnTo>
                    <a:lnTo>
                      <a:pt x="5604734" y="301214"/>
                    </a:lnTo>
                    <a:lnTo>
                      <a:pt x="5185186" y="290456"/>
                    </a:lnTo>
                    <a:lnTo>
                      <a:pt x="4851699" y="193637"/>
                    </a:lnTo>
                    <a:lnTo>
                      <a:pt x="4593515" y="215153"/>
                    </a:lnTo>
                    <a:lnTo>
                      <a:pt x="4399878" y="193637"/>
                    </a:lnTo>
                    <a:lnTo>
                      <a:pt x="4195482" y="139849"/>
                    </a:lnTo>
                    <a:lnTo>
                      <a:pt x="3851238" y="53788"/>
                    </a:lnTo>
                    <a:lnTo>
                      <a:pt x="3593054" y="107576"/>
                    </a:lnTo>
                    <a:lnTo>
                      <a:pt x="3377901" y="96819"/>
                    </a:lnTo>
                    <a:lnTo>
                      <a:pt x="3076687" y="0"/>
                    </a:lnTo>
                    <a:lnTo>
                      <a:pt x="2818504" y="75303"/>
                    </a:lnTo>
                    <a:lnTo>
                      <a:pt x="2603351" y="172122"/>
                    </a:lnTo>
                    <a:lnTo>
                      <a:pt x="2517290" y="204395"/>
                    </a:lnTo>
                    <a:lnTo>
                      <a:pt x="2312894" y="193637"/>
                    </a:lnTo>
                    <a:lnTo>
                      <a:pt x="2140772" y="236668"/>
                    </a:lnTo>
                    <a:lnTo>
                      <a:pt x="1979407" y="225910"/>
                    </a:lnTo>
                    <a:lnTo>
                      <a:pt x="1861073" y="204395"/>
                    </a:lnTo>
                    <a:lnTo>
                      <a:pt x="1678193" y="225910"/>
                    </a:lnTo>
                    <a:lnTo>
                      <a:pt x="1387737" y="333487"/>
                    </a:lnTo>
                    <a:lnTo>
                      <a:pt x="1204857" y="365760"/>
                    </a:lnTo>
                    <a:lnTo>
                      <a:pt x="903642" y="290456"/>
                    </a:lnTo>
                    <a:lnTo>
                      <a:pt x="710005" y="376517"/>
                    </a:lnTo>
                    <a:lnTo>
                      <a:pt x="494852" y="376517"/>
                    </a:lnTo>
                    <a:lnTo>
                      <a:pt x="322730" y="473336"/>
                    </a:lnTo>
                    <a:lnTo>
                      <a:pt x="150607" y="602428"/>
                    </a:lnTo>
                    <a:close/>
                  </a:path>
                </a:pathLst>
              </a:custGeom>
              <a:solidFill>
                <a:srgbClr val="FFB600">
                  <a:alpha val="40000"/>
                </a:srgbClr>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291CA37C-0738-B249-A3B0-4AAA750804CE}"/>
                  </a:ext>
                </a:extLst>
              </p:cNvPr>
              <p:cNvSpPr/>
              <p:nvPr/>
            </p:nvSpPr>
            <p:spPr>
              <a:xfrm>
                <a:off x="4163209" y="1893346"/>
                <a:ext cx="6228678" cy="989703"/>
              </a:xfrm>
              <a:custGeom>
                <a:avLst/>
                <a:gdLst>
                  <a:gd name="connsiteX0" fmla="*/ 0 w 6228678"/>
                  <a:gd name="connsiteY0" fmla="*/ 666974 h 989703"/>
                  <a:gd name="connsiteX1" fmla="*/ 21516 w 6228678"/>
                  <a:gd name="connsiteY1" fmla="*/ 817581 h 989703"/>
                  <a:gd name="connsiteX2" fmla="*/ 10758 w 6228678"/>
                  <a:gd name="connsiteY2" fmla="*/ 989703 h 989703"/>
                  <a:gd name="connsiteX3" fmla="*/ 268942 w 6228678"/>
                  <a:gd name="connsiteY3" fmla="*/ 839096 h 989703"/>
                  <a:gd name="connsiteX4" fmla="*/ 505610 w 6228678"/>
                  <a:gd name="connsiteY4" fmla="*/ 839096 h 989703"/>
                  <a:gd name="connsiteX5" fmla="*/ 720763 w 6228678"/>
                  <a:gd name="connsiteY5" fmla="*/ 731520 h 989703"/>
                  <a:gd name="connsiteX6" fmla="*/ 1032735 w 6228678"/>
                  <a:gd name="connsiteY6" fmla="*/ 839096 h 989703"/>
                  <a:gd name="connsiteX7" fmla="*/ 1549102 w 6228678"/>
                  <a:gd name="connsiteY7" fmla="*/ 656216 h 989703"/>
                  <a:gd name="connsiteX8" fmla="*/ 1656678 w 6228678"/>
                  <a:gd name="connsiteY8" fmla="*/ 645459 h 989703"/>
                  <a:gd name="connsiteX9" fmla="*/ 1871831 w 6228678"/>
                  <a:gd name="connsiteY9" fmla="*/ 699247 h 989703"/>
                  <a:gd name="connsiteX10" fmla="*/ 2130015 w 6228678"/>
                  <a:gd name="connsiteY10" fmla="*/ 634701 h 989703"/>
                  <a:gd name="connsiteX11" fmla="*/ 2345167 w 6228678"/>
                  <a:gd name="connsiteY11" fmla="*/ 656216 h 989703"/>
                  <a:gd name="connsiteX12" fmla="*/ 2840019 w 6228678"/>
                  <a:gd name="connsiteY12" fmla="*/ 451821 h 989703"/>
                  <a:gd name="connsiteX13" fmla="*/ 3238052 w 6228678"/>
                  <a:gd name="connsiteY13" fmla="*/ 559398 h 989703"/>
                  <a:gd name="connsiteX14" fmla="*/ 3689873 w 6228678"/>
                  <a:gd name="connsiteY14" fmla="*/ 505609 h 989703"/>
                  <a:gd name="connsiteX15" fmla="*/ 4109422 w 6228678"/>
                  <a:gd name="connsiteY15" fmla="*/ 623943 h 989703"/>
                  <a:gd name="connsiteX16" fmla="*/ 4378363 w 6228678"/>
                  <a:gd name="connsiteY16" fmla="*/ 666974 h 989703"/>
                  <a:gd name="connsiteX17" fmla="*/ 4615031 w 6228678"/>
                  <a:gd name="connsiteY17" fmla="*/ 645459 h 989703"/>
                  <a:gd name="connsiteX18" fmla="*/ 4959276 w 6228678"/>
                  <a:gd name="connsiteY18" fmla="*/ 720762 h 989703"/>
                  <a:gd name="connsiteX19" fmla="*/ 5733826 w 6228678"/>
                  <a:gd name="connsiteY19" fmla="*/ 731520 h 989703"/>
                  <a:gd name="connsiteX20" fmla="*/ 6228678 w 6228678"/>
                  <a:gd name="connsiteY20" fmla="*/ 849854 h 989703"/>
                  <a:gd name="connsiteX21" fmla="*/ 6153375 w 6228678"/>
                  <a:gd name="connsiteY21" fmla="*/ 699247 h 989703"/>
                  <a:gd name="connsiteX22" fmla="*/ 6088829 w 6228678"/>
                  <a:gd name="connsiteY22" fmla="*/ 527125 h 989703"/>
                  <a:gd name="connsiteX23" fmla="*/ 5873676 w 6228678"/>
                  <a:gd name="connsiteY23" fmla="*/ 473336 h 989703"/>
                  <a:gd name="connsiteX24" fmla="*/ 5755342 w 6228678"/>
                  <a:gd name="connsiteY24" fmla="*/ 398033 h 989703"/>
                  <a:gd name="connsiteX25" fmla="*/ 5292763 w 6228678"/>
                  <a:gd name="connsiteY25" fmla="*/ 376518 h 989703"/>
                  <a:gd name="connsiteX26" fmla="*/ 4808669 w 6228678"/>
                  <a:gd name="connsiteY26" fmla="*/ 322729 h 989703"/>
                  <a:gd name="connsiteX27" fmla="*/ 4539727 w 6228678"/>
                  <a:gd name="connsiteY27" fmla="*/ 322729 h 989703"/>
                  <a:gd name="connsiteX28" fmla="*/ 4346090 w 6228678"/>
                  <a:gd name="connsiteY28" fmla="*/ 204395 h 989703"/>
                  <a:gd name="connsiteX29" fmla="*/ 4087906 w 6228678"/>
                  <a:gd name="connsiteY29" fmla="*/ 150607 h 989703"/>
                  <a:gd name="connsiteX30" fmla="*/ 3937299 w 6228678"/>
                  <a:gd name="connsiteY30" fmla="*/ 150607 h 989703"/>
                  <a:gd name="connsiteX31" fmla="*/ 3765177 w 6228678"/>
                  <a:gd name="connsiteY31" fmla="*/ 118334 h 989703"/>
                  <a:gd name="connsiteX32" fmla="*/ 3431690 w 6228678"/>
                  <a:gd name="connsiteY32" fmla="*/ 53788 h 989703"/>
                  <a:gd name="connsiteX33" fmla="*/ 3087445 w 6228678"/>
                  <a:gd name="connsiteY33" fmla="*/ 0 h 989703"/>
                  <a:gd name="connsiteX34" fmla="*/ 2764716 w 6228678"/>
                  <a:gd name="connsiteY34" fmla="*/ 64546 h 989703"/>
                  <a:gd name="connsiteX35" fmla="*/ 2506532 w 6228678"/>
                  <a:gd name="connsiteY35" fmla="*/ 118334 h 989703"/>
                  <a:gd name="connsiteX36" fmla="*/ 2506532 w 6228678"/>
                  <a:gd name="connsiteY36" fmla="*/ 118334 h 989703"/>
                  <a:gd name="connsiteX37" fmla="*/ 2162287 w 6228678"/>
                  <a:gd name="connsiteY37" fmla="*/ 236668 h 989703"/>
                  <a:gd name="connsiteX38" fmla="*/ 1861073 w 6228678"/>
                  <a:gd name="connsiteY38" fmla="*/ 236668 h 989703"/>
                  <a:gd name="connsiteX39" fmla="*/ 1699709 w 6228678"/>
                  <a:gd name="connsiteY39" fmla="*/ 215153 h 989703"/>
                  <a:gd name="connsiteX40" fmla="*/ 1592132 w 6228678"/>
                  <a:gd name="connsiteY40" fmla="*/ 225910 h 989703"/>
                  <a:gd name="connsiteX41" fmla="*/ 1602890 w 6228678"/>
                  <a:gd name="connsiteY41" fmla="*/ 279699 h 989703"/>
                  <a:gd name="connsiteX42" fmla="*/ 1473798 w 6228678"/>
                  <a:gd name="connsiteY42" fmla="*/ 279699 h 989703"/>
                  <a:gd name="connsiteX43" fmla="*/ 1333949 w 6228678"/>
                  <a:gd name="connsiteY43" fmla="*/ 301214 h 989703"/>
                  <a:gd name="connsiteX44" fmla="*/ 1333949 w 6228678"/>
                  <a:gd name="connsiteY44" fmla="*/ 301214 h 989703"/>
                  <a:gd name="connsiteX45" fmla="*/ 1118796 w 6228678"/>
                  <a:gd name="connsiteY45" fmla="*/ 225910 h 989703"/>
                  <a:gd name="connsiteX46" fmla="*/ 978946 w 6228678"/>
                  <a:gd name="connsiteY46" fmla="*/ 225910 h 989703"/>
                  <a:gd name="connsiteX47" fmla="*/ 882127 w 6228678"/>
                  <a:gd name="connsiteY47" fmla="*/ 301214 h 989703"/>
                  <a:gd name="connsiteX48" fmla="*/ 914400 w 6228678"/>
                  <a:gd name="connsiteY48" fmla="*/ 344245 h 989703"/>
                  <a:gd name="connsiteX49" fmla="*/ 914400 w 6228678"/>
                  <a:gd name="connsiteY49" fmla="*/ 408790 h 989703"/>
                  <a:gd name="connsiteX50" fmla="*/ 914400 w 6228678"/>
                  <a:gd name="connsiteY50" fmla="*/ 408790 h 989703"/>
                  <a:gd name="connsiteX51" fmla="*/ 710005 w 6228678"/>
                  <a:gd name="connsiteY51" fmla="*/ 408790 h 989703"/>
                  <a:gd name="connsiteX52" fmla="*/ 580913 w 6228678"/>
                  <a:gd name="connsiteY52" fmla="*/ 398033 h 989703"/>
                  <a:gd name="connsiteX53" fmla="*/ 387276 w 6228678"/>
                  <a:gd name="connsiteY53" fmla="*/ 419548 h 989703"/>
                  <a:gd name="connsiteX54" fmla="*/ 387276 w 6228678"/>
                  <a:gd name="connsiteY54" fmla="*/ 419548 h 989703"/>
                  <a:gd name="connsiteX55" fmla="*/ 204396 w 6228678"/>
                  <a:gd name="connsiteY55" fmla="*/ 505609 h 989703"/>
                  <a:gd name="connsiteX56" fmla="*/ 107577 w 6228678"/>
                  <a:gd name="connsiteY56" fmla="*/ 559398 h 989703"/>
                  <a:gd name="connsiteX57" fmla="*/ 0 w 6228678"/>
                  <a:gd name="connsiteY57" fmla="*/ 666974 h 9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28678" h="989703">
                    <a:moveTo>
                      <a:pt x="0" y="666974"/>
                    </a:moveTo>
                    <a:lnTo>
                      <a:pt x="21516" y="817581"/>
                    </a:lnTo>
                    <a:lnTo>
                      <a:pt x="10758" y="989703"/>
                    </a:lnTo>
                    <a:lnTo>
                      <a:pt x="268942" y="839096"/>
                    </a:lnTo>
                    <a:lnTo>
                      <a:pt x="505610" y="839096"/>
                    </a:lnTo>
                    <a:lnTo>
                      <a:pt x="720763" y="731520"/>
                    </a:lnTo>
                    <a:lnTo>
                      <a:pt x="1032735" y="839096"/>
                    </a:lnTo>
                    <a:lnTo>
                      <a:pt x="1549102" y="656216"/>
                    </a:lnTo>
                    <a:lnTo>
                      <a:pt x="1656678" y="645459"/>
                    </a:lnTo>
                    <a:lnTo>
                      <a:pt x="1871831" y="699247"/>
                    </a:lnTo>
                    <a:lnTo>
                      <a:pt x="2130015" y="634701"/>
                    </a:lnTo>
                    <a:lnTo>
                      <a:pt x="2345167" y="656216"/>
                    </a:lnTo>
                    <a:lnTo>
                      <a:pt x="2840019" y="451821"/>
                    </a:lnTo>
                    <a:lnTo>
                      <a:pt x="3238052" y="559398"/>
                    </a:lnTo>
                    <a:lnTo>
                      <a:pt x="3689873" y="505609"/>
                    </a:lnTo>
                    <a:lnTo>
                      <a:pt x="4109422" y="623943"/>
                    </a:lnTo>
                    <a:lnTo>
                      <a:pt x="4378363" y="666974"/>
                    </a:lnTo>
                    <a:lnTo>
                      <a:pt x="4615031" y="645459"/>
                    </a:lnTo>
                    <a:lnTo>
                      <a:pt x="4959276" y="720762"/>
                    </a:lnTo>
                    <a:lnTo>
                      <a:pt x="5733826" y="731520"/>
                    </a:lnTo>
                    <a:lnTo>
                      <a:pt x="6228678" y="849854"/>
                    </a:lnTo>
                    <a:lnTo>
                      <a:pt x="6153375" y="699247"/>
                    </a:lnTo>
                    <a:lnTo>
                      <a:pt x="6088829" y="527125"/>
                    </a:lnTo>
                    <a:lnTo>
                      <a:pt x="5873676" y="473336"/>
                    </a:lnTo>
                    <a:lnTo>
                      <a:pt x="5755342" y="398033"/>
                    </a:lnTo>
                    <a:lnTo>
                      <a:pt x="5292763" y="376518"/>
                    </a:lnTo>
                    <a:lnTo>
                      <a:pt x="4808669" y="322729"/>
                    </a:lnTo>
                    <a:lnTo>
                      <a:pt x="4539727" y="322729"/>
                    </a:lnTo>
                    <a:lnTo>
                      <a:pt x="4346090" y="204395"/>
                    </a:lnTo>
                    <a:lnTo>
                      <a:pt x="4087906" y="150607"/>
                    </a:lnTo>
                    <a:lnTo>
                      <a:pt x="3937299" y="150607"/>
                    </a:lnTo>
                    <a:lnTo>
                      <a:pt x="3765177" y="118334"/>
                    </a:lnTo>
                    <a:lnTo>
                      <a:pt x="3431690" y="53788"/>
                    </a:lnTo>
                    <a:lnTo>
                      <a:pt x="3087445" y="0"/>
                    </a:lnTo>
                    <a:lnTo>
                      <a:pt x="2764716" y="64546"/>
                    </a:lnTo>
                    <a:lnTo>
                      <a:pt x="2506532" y="118334"/>
                    </a:lnTo>
                    <a:lnTo>
                      <a:pt x="2506532" y="118334"/>
                    </a:lnTo>
                    <a:lnTo>
                      <a:pt x="2162287" y="236668"/>
                    </a:lnTo>
                    <a:lnTo>
                      <a:pt x="1861073" y="236668"/>
                    </a:lnTo>
                    <a:lnTo>
                      <a:pt x="1699709" y="215153"/>
                    </a:lnTo>
                    <a:lnTo>
                      <a:pt x="1592132" y="225910"/>
                    </a:lnTo>
                    <a:lnTo>
                      <a:pt x="1602890" y="279699"/>
                    </a:lnTo>
                    <a:lnTo>
                      <a:pt x="1473798" y="279699"/>
                    </a:lnTo>
                    <a:lnTo>
                      <a:pt x="1333949" y="301214"/>
                    </a:lnTo>
                    <a:lnTo>
                      <a:pt x="1333949" y="301214"/>
                    </a:lnTo>
                    <a:lnTo>
                      <a:pt x="1118796" y="225910"/>
                    </a:lnTo>
                    <a:lnTo>
                      <a:pt x="978946" y="225910"/>
                    </a:lnTo>
                    <a:lnTo>
                      <a:pt x="882127" y="301214"/>
                    </a:lnTo>
                    <a:lnTo>
                      <a:pt x="914400" y="344245"/>
                    </a:lnTo>
                    <a:lnTo>
                      <a:pt x="914400" y="408790"/>
                    </a:lnTo>
                    <a:lnTo>
                      <a:pt x="914400" y="408790"/>
                    </a:lnTo>
                    <a:lnTo>
                      <a:pt x="710005" y="408790"/>
                    </a:lnTo>
                    <a:lnTo>
                      <a:pt x="580913" y="398033"/>
                    </a:lnTo>
                    <a:lnTo>
                      <a:pt x="387276" y="419548"/>
                    </a:lnTo>
                    <a:lnTo>
                      <a:pt x="387276" y="419548"/>
                    </a:lnTo>
                    <a:lnTo>
                      <a:pt x="204396" y="505609"/>
                    </a:lnTo>
                    <a:lnTo>
                      <a:pt x="107577" y="559398"/>
                    </a:lnTo>
                    <a:lnTo>
                      <a:pt x="0" y="666974"/>
                    </a:lnTo>
                    <a:close/>
                  </a:path>
                </a:pathLst>
              </a:custGeom>
              <a:solidFill>
                <a:srgbClr val="DB93B3">
                  <a:alpha val="40000"/>
                </a:srgbClr>
              </a:solidFill>
              <a:ln>
                <a:solidFill>
                  <a:srgbClr val="DB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a:extLst>
                <a:ext uri="{FF2B5EF4-FFF2-40B4-BE49-F238E27FC236}">
                  <a16:creationId xmlns:a16="http://schemas.microsoft.com/office/drawing/2014/main" id="{8DEF0155-A5D1-6D4F-A927-E9A47A2E0666}"/>
                </a:ext>
              </a:extLst>
            </p:cNvPr>
            <p:cNvSpPr/>
            <p:nvPr/>
          </p:nvSpPr>
          <p:spPr>
            <a:xfrm>
              <a:off x="10467191" y="2753958"/>
              <a:ext cx="731520" cy="473336"/>
            </a:xfrm>
            <a:custGeom>
              <a:avLst/>
              <a:gdLst>
                <a:gd name="connsiteX0" fmla="*/ 0 w 731520"/>
                <a:gd name="connsiteY0" fmla="*/ 21515 h 473336"/>
                <a:gd name="connsiteX1" fmla="*/ 333487 w 731520"/>
                <a:gd name="connsiteY1" fmla="*/ 0 h 473336"/>
                <a:gd name="connsiteX2" fmla="*/ 559397 w 731520"/>
                <a:gd name="connsiteY2" fmla="*/ 0 h 473336"/>
                <a:gd name="connsiteX3" fmla="*/ 688489 w 731520"/>
                <a:gd name="connsiteY3" fmla="*/ 32273 h 473336"/>
                <a:gd name="connsiteX4" fmla="*/ 731520 w 731520"/>
                <a:gd name="connsiteY4" fmla="*/ 86061 h 473336"/>
                <a:gd name="connsiteX5" fmla="*/ 720762 w 731520"/>
                <a:gd name="connsiteY5" fmla="*/ 473336 h 473336"/>
                <a:gd name="connsiteX6" fmla="*/ 387275 w 731520"/>
                <a:gd name="connsiteY6" fmla="*/ 301214 h 473336"/>
                <a:gd name="connsiteX7" fmla="*/ 225910 w 731520"/>
                <a:gd name="connsiteY7" fmla="*/ 225910 h 473336"/>
                <a:gd name="connsiteX8" fmla="*/ 43030 w 731520"/>
                <a:gd name="connsiteY8" fmla="*/ 86061 h 473336"/>
                <a:gd name="connsiteX9" fmla="*/ 0 w 731520"/>
                <a:gd name="connsiteY9" fmla="*/ 21515 h 47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 h="473336">
                  <a:moveTo>
                    <a:pt x="0" y="21515"/>
                  </a:moveTo>
                  <a:lnTo>
                    <a:pt x="333487" y="0"/>
                  </a:lnTo>
                  <a:lnTo>
                    <a:pt x="559397" y="0"/>
                  </a:lnTo>
                  <a:lnTo>
                    <a:pt x="688489" y="32273"/>
                  </a:lnTo>
                  <a:lnTo>
                    <a:pt x="731520" y="86061"/>
                  </a:lnTo>
                  <a:lnTo>
                    <a:pt x="720762" y="473336"/>
                  </a:lnTo>
                  <a:lnTo>
                    <a:pt x="387275" y="301214"/>
                  </a:lnTo>
                  <a:lnTo>
                    <a:pt x="225910" y="225910"/>
                  </a:lnTo>
                  <a:lnTo>
                    <a:pt x="43030" y="86061"/>
                  </a:lnTo>
                  <a:lnTo>
                    <a:pt x="0" y="21515"/>
                  </a:lnTo>
                  <a:close/>
                </a:path>
              </a:pathLst>
            </a:custGeom>
            <a:solidFill>
              <a:srgbClr val="DB93B3">
                <a:alpha val="40000"/>
              </a:srgbClr>
            </a:solidFill>
            <a:ln>
              <a:solidFill>
                <a:srgbClr val="DB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109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E52-2D2F-5640-87BF-B31C10B7E0AB}"/>
              </a:ext>
            </a:extLst>
          </p:cNvPr>
          <p:cNvSpPr>
            <a:spLocks noGrp="1"/>
          </p:cNvSpPr>
          <p:nvPr>
            <p:ph type="title"/>
          </p:nvPr>
        </p:nvSpPr>
        <p:spPr/>
        <p:txBody>
          <a:bodyPr/>
          <a:lstStyle/>
          <a:p>
            <a:r>
              <a:rPr lang="en-US" dirty="0"/>
              <a:t>Original Horizontality</a:t>
            </a:r>
          </a:p>
        </p:txBody>
      </p:sp>
      <p:sp>
        <p:nvSpPr>
          <p:cNvPr id="3" name="Content Placeholder 2">
            <a:extLst>
              <a:ext uri="{FF2B5EF4-FFF2-40B4-BE49-F238E27FC236}">
                <a16:creationId xmlns:a16="http://schemas.microsoft.com/office/drawing/2014/main" id="{CA96828F-5DA9-E34E-94AD-56D68B37DBEF}"/>
              </a:ext>
            </a:extLst>
          </p:cNvPr>
          <p:cNvSpPr>
            <a:spLocks noGrp="1"/>
          </p:cNvSpPr>
          <p:nvPr>
            <p:ph idx="1"/>
          </p:nvPr>
        </p:nvSpPr>
        <p:spPr>
          <a:xfrm>
            <a:off x="838200" y="1825625"/>
            <a:ext cx="5934075" cy="4351338"/>
          </a:xfrm>
        </p:spPr>
        <p:txBody>
          <a:bodyPr/>
          <a:lstStyle/>
          <a:p>
            <a:r>
              <a:rPr lang="en-US" dirty="0"/>
              <a:t>Sedimentary rocks are initially deposited flat, due to gravity</a:t>
            </a:r>
          </a:p>
          <a:p>
            <a:r>
              <a:rPr lang="en-US" dirty="0"/>
              <a:t>So, if sedimentary rocks are tilted or folded, another event tilted or folded them after deposition</a:t>
            </a:r>
          </a:p>
          <a:p>
            <a:endParaRPr lang="en-US" dirty="0"/>
          </a:p>
          <a:p>
            <a:r>
              <a:rPr lang="en-US" dirty="0"/>
              <a:t>Playdoh model: Stack two colors on each other, then tilt them. Stack the third color on top. What is the relative time order?</a:t>
            </a:r>
          </a:p>
          <a:p>
            <a:endParaRPr lang="en-US" dirty="0"/>
          </a:p>
        </p:txBody>
      </p:sp>
      <p:pic>
        <p:nvPicPr>
          <p:cNvPr id="1026" name="Picture 2" descr="Close-up view of the contact between the vertically tilted Twist Gulch Formation and the Flagstaff Limestone of the Salina Canyon unconformity.">
            <a:hlinkClick r:id="rId3"/>
            <a:extLst>
              <a:ext uri="{FF2B5EF4-FFF2-40B4-BE49-F238E27FC236}">
                <a16:creationId xmlns:a16="http://schemas.microsoft.com/office/drawing/2014/main" id="{94910216-A2C3-5445-A392-702B66940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2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E52-2D2F-5640-87BF-B31C10B7E0AB}"/>
              </a:ext>
            </a:extLst>
          </p:cNvPr>
          <p:cNvSpPr>
            <a:spLocks noGrp="1"/>
          </p:cNvSpPr>
          <p:nvPr>
            <p:ph type="title"/>
          </p:nvPr>
        </p:nvSpPr>
        <p:spPr/>
        <p:txBody>
          <a:bodyPr/>
          <a:lstStyle/>
          <a:p>
            <a:r>
              <a:rPr lang="en-US" dirty="0"/>
              <a:t>Original Horizontality</a:t>
            </a:r>
          </a:p>
        </p:txBody>
      </p:sp>
      <p:sp>
        <p:nvSpPr>
          <p:cNvPr id="3" name="Content Placeholder 2">
            <a:extLst>
              <a:ext uri="{FF2B5EF4-FFF2-40B4-BE49-F238E27FC236}">
                <a16:creationId xmlns:a16="http://schemas.microsoft.com/office/drawing/2014/main" id="{CA96828F-5DA9-E34E-94AD-56D68B37DBEF}"/>
              </a:ext>
            </a:extLst>
          </p:cNvPr>
          <p:cNvSpPr>
            <a:spLocks noGrp="1"/>
          </p:cNvSpPr>
          <p:nvPr>
            <p:ph idx="1"/>
          </p:nvPr>
        </p:nvSpPr>
        <p:spPr>
          <a:xfrm>
            <a:off x="838200" y="1825625"/>
            <a:ext cx="5934075" cy="4351338"/>
          </a:xfrm>
        </p:spPr>
        <p:txBody>
          <a:bodyPr/>
          <a:lstStyle/>
          <a:p>
            <a:r>
              <a:rPr lang="en-US" dirty="0"/>
              <a:t>This is a rock outcrop in Salina, Utah (about 2 hours south of Salt Lake City!) </a:t>
            </a:r>
          </a:p>
          <a:p>
            <a:r>
              <a:rPr lang="en-US" dirty="0"/>
              <a:t>What is the order of events here?</a:t>
            </a:r>
          </a:p>
          <a:p>
            <a:pPr lvl="1"/>
            <a:r>
              <a:rPr lang="en-US" dirty="0"/>
              <a:t>1.</a:t>
            </a:r>
          </a:p>
          <a:p>
            <a:pPr lvl="1"/>
            <a:r>
              <a:rPr lang="en-US" dirty="0"/>
              <a:t>2.</a:t>
            </a:r>
          </a:p>
          <a:p>
            <a:pPr lvl="1"/>
            <a:r>
              <a:rPr lang="en-US" dirty="0"/>
              <a:t>3.</a:t>
            </a:r>
          </a:p>
        </p:txBody>
      </p:sp>
      <p:pic>
        <p:nvPicPr>
          <p:cNvPr id="1026" name="Picture 2" descr="Close-up view of the contact between the vertically tilted Twist Gulch Formation and the Flagstaff Limestone of the Salina Canyon unconformity.">
            <a:hlinkClick r:id="rId2"/>
            <a:extLst>
              <a:ext uri="{FF2B5EF4-FFF2-40B4-BE49-F238E27FC236}">
                <a16:creationId xmlns:a16="http://schemas.microsoft.com/office/drawing/2014/main" id="{94910216-A2C3-5445-A392-702B6694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9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E52-2D2F-5640-87BF-B31C10B7E0AB}"/>
              </a:ext>
            </a:extLst>
          </p:cNvPr>
          <p:cNvSpPr>
            <a:spLocks noGrp="1"/>
          </p:cNvSpPr>
          <p:nvPr>
            <p:ph type="title"/>
          </p:nvPr>
        </p:nvSpPr>
        <p:spPr/>
        <p:txBody>
          <a:bodyPr/>
          <a:lstStyle/>
          <a:p>
            <a:r>
              <a:rPr lang="en-US" dirty="0"/>
              <a:t>Original Horizontality</a:t>
            </a:r>
          </a:p>
        </p:txBody>
      </p:sp>
      <p:sp>
        <p:nvSpPr>
          <p:cNvPr id="3" name="Content Placeholder 2">
            <a:extLst>
              <a:ext uri="{FF2B5EF4-FFF2-40B4-BE49-F238E27FC236}">
                <a16:creationId xmlns:a16="http://schemas.microsoft.com/office/drawing/2014/main" id="{CA96828F-5DA9-E34E-94AD-56D68B37DBEF}"/>
              </a:ext>
            </a:extLst>
          </p:cNvPr>
          <p:cNvSpPr>
            <a:spLocks noGrp="1"/>
          </p:cNvSpPr>
          <p:nvPr>
            <p:ph idx="1"/>
          </p:nvPr>
        </p:nvSpPr>
        <p:spPr>
          <a:xfrm>
            <a:off x="838200" y="1825625"/>
            <a:ext cx="5934075" cy="4351338"/>
          </a:xfrm>
          <a:ln>
            <a:noFill/>
          </a:ln>
        </p:spPr>
        <p:txBody>
          <a:bodyPr/>
          <a:lstStyle/>
          <a:p>
            <a:r>
              <a:rPr lang="en-US" dirty="0"/>
              <a:t>This is a rock outcrop in Salina, Utah (about 2 hours south of Salt Lake City!) </a:t>
            </a:r>
          </a:p>
          <a:p>
            <a:r>
              <a:rPr lang="en-US" dirty="0"/>
              <a:t>What is the order of events here?</a:t>
            </a:r>
          </a:p>
          <a:p>
            <a:pPr lvl="1"/>
            <a:r>
              <a:rPr lang="en-US" dirty="0"/>
              <a:t>1. </a:t>
            </a:r>
            <a:r>
              <a:rPr lang="en-US" dirty="0">
                <a:solidFill>
                  <a:srgbClr val="34C46D"/>
                </a:solidFill>
              </a:rPr>
              <a:t>Layer A deposited flat</a:t>
            </a:r>
            <a:endParaRPr lang="en-US" dirty="0"/>
          </a:p>
          <a:p>
            <a:pPr lvl="1"/>
            <a:r>
              <a:rPr lang="en-US" dirty="0"/>
              <a:t>2. </a:t>
            </a:r>
          </a:p>
          <a:p>
            <a:pPr lvl="1"/>
            <a:r>
              <a:rPr lang="en-US" dirty="0"/>
              <a:t>3. </a:t>
            </a:r>
            <a:endParaRPr lang="en-US" dirty="0">
              <a:solidFill>
                <a:srgbClr val="19A3EF"/>
              </a:solidFill>
            </a:endParaRPr>
          </a:p>
        </p:txBody>
      </p:sp>
      <p:pic>
        <p:nvPicPr>
          <p:cNvPr id="1026" name="Picture 2" descr="Close-up view of the contact between the vertically tilted Twist Gulch Formation and the Flagstaff Limestone of the Salina Canyon unconformity.">
            <a:hlinkClick r:id="rId2"/>
            <a:extLst>
              <a:ext uri="{FF2B5EF4-FFF2-40B4-BE49-F238E27FC236}">
                <a16:creationId xmlns:a16="http://schemas.microsoft.com/office/drawing/2014/main" id="{94910216-A2C3-5445-A392-702B6694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3832D452-8B98-5D4B-AD6B-1282D70898CF}"/>
              </a:ext>
            </a:extLst>
          </p:cNvPr>
          <p:cNvSpPr/>
          <p:nvPr/>
        </p:nvSpPr>
        <p:spPr>
          <a:xfrm>
            <a:off x="7015655" y="977462"/>
            <a:ext cx="5202621" cy="5896304"/>
          </a:xfrm>
          <a:custGeom>
            <a:avLst/>
            <a:gdLst>
              <a:gd name="connsiteX0" fmla="*/ 28083 w 5202621"/>
              <a:gd name="connsiteY0" fmla="*/ 1780026 h 5896304"/>
              <a:gd name="connsiteX1" fmla="*/ 313833 w 5202621"/>
              <a:gd name="connsiteY1" fmla="*/ 1822888 h 5896304"/>
              <a:gd name="connsiteX2" fmla="*/ 599583 w 5202621"/>
              <a:gd name="connsiteY2" fmla="*/ 1765738 h 5896304"/>
              <a:gd name="connsiteX3" fmla="*/ 1449919 w 5202621"/>
              <a:gd name="connsiteY3" fmla="*/ 1647751 h 5896304"/>
              <a:gd name="connsiteX4" fmla="*/ 1663771 w 5202621"/>
              <a:gd name="connsiteY4" fmla="*/ 1397028 h 5896304"/>
              <a:gd name="connsiteX5" fmla="*/ 1826003 w 5202621"/>
              <a:gd name="connsiteY5" fmla="*/ 1220048 h 5896304"/>
              <a:gd name="connsiteX6" fmla="*/ 1870248 w 5202621"/>
              <a:gd name="connsiteY6" fmla="*/ 1079938 h 5896304"/>
              <a:gd name="connsiteX7" fmla="*/ 2066201 w 5202621"/>
              <a:gd name="connsiteY7" fmla="*/ 1028891 h 5896304"/>
              <a:gd name="connsiteX8" fmla="*/ 2199366 w 5202621"/>
              <a:gd name="connsiteY8" fmla="*/ 1055524 h 5896304"/>
              <a:gd name="connsiteX9" fmla="*/ 2341409 w 5202621"/>
              <a:gd name="connsiteY9" fmla="*/ 1002258 h 5896304"/>
              <a:gd name="connsiteX10" fmla="*/ 2492329 w 5202621"/>
              <a:gd name="connsiteY10" fmla="*/ 931237 h 5896304"/>
              <a:gd name="connsiteX11" fmla="*/ 2492329 w 5202621"/>
              <a:gd name="connsiteY11" fmla="*/ 931237 h 5896304"/>
              <a:gd name="connsiteX12" fmla="*/ 2678761 w 5202621"/>
              <a:gd name="connsiteY12" fmla="*/ 940115 h 5896304"/>
              <a:gd name="connsiteX13" fmla="*/ 2705394 w 5202621"/>
              <a:gd name="connsiteY13" fmla="*/ 1135423 h 5896304"/>
              <a:gd name="connsiteX14" fmla="*/ 2767537 w 5202621"/>
              <a:gd name="connsiteY14" fmla="*/ 1259711 h 5896304"/>
              <a:gd name="connsiteX15" fmla="*/ 2767537 w 5202621"/>
              <a:gd name="connsiteY15" fmla="*/ 1259711 h 5896304"/>
              <a:gd name="connsiteX16" fmla="*/ 2962846 w 5202621"/>
              <a:gd name="connsiteY16" fmla="*/ 1357365 h 5896304"/>
              <a:gd name="connsiteX17" fmla="*/ 3342290 w 5202621"/>
              <a:gd name="connsiteY17" fmla="*/ 1308538 h 5896304"/>
              <a:gd name="connsiteX18" fmla="*/ 3578773 w 5202621"/>
              <a:gd name="connsiteY18" fmla="*/ 1166648 h 5896304"/>
              <a:gd name="connsiteX19" fmla="*/ 3767959 w 5202621"/>
              <a:gd name="connsiteY19" fmla="*/ 914400 h 5896304"/>
              <a:gd name="connsiteX20" fmla="*/ 3862552 w 5202621"/>
              <a:gd name="connsiteY20" fmla="*/ 725214 h 5896304"/>
              <a:gd name="connsiteX21" fmla="*/ 3909848 w 5202621"/>
              <a:gd name="connsiteY21" fmla="*/ 630621 h 5896304"/>
              <a:gd name="connsiteX22" fmla="*/ 4067504 w 5202621"/>
              <a:gd name="connsiteY22" fmla="*/ 504497 h 5896304"/>
              <a:gd name="connsiteX23" fmla="*/ 4303986 w 5202621"/>
              <a:gd name="connsiteY23" fmla="*/ 409904 h 5896304"/>
              <a:gd name="connsiteX24" fmla="*/ 4556235 w 5202621"/>
              <a:gd name="connsiteY24" fmla="*/ 283779 h 5896304"/>
              <a:gd name="connsiteX25" fmla="*/ 4824248 w 5202621"/>
              <a:gd name="connsiteY25" fmla="*/ 94593 h 5896304"/>
              <a:gd name="connsiteX26" fmla="*/ 5155324 w 5202621"/>
              <a:gd name="connsiteY26" fmla="*/ 0 h 5896304"/>
              <a:gd name="connsiteX27" fmla="*/ 5202621 w 5202621"/>
              <a:gd name="connsiteY27" fmla="*/ 0 h 5896304"/>
              <a:gd name="connsiteX28" fmla="*/ 5202621 w 5202621"/>
              <a:gd name="connsiteY28" fmla="*/ 5896304 h 5896304"/>
              <a:gd name="connsiteX29" fmla="*/ 0 w 5202621"/>
              <a:gd name="connsiteY29" fmla="*/ 5880538 h 5896304"/>
              <a:gd name="connsiteX30" fmla="*/ 28083 w 5202621"/>
              <a:gd name="connsiteY30" fmla="*/ 1780026 h 5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2621" h="5896304">
                <a:moveTo>
                  <a:pt x="28083" y="1780026"/>
                </a:moveTo>
                <a:lnTo>
                  <a:pt x="313833" y="1822888"/>
                </a:lnTo>
                <a:lnTo>
                  <a:pt x="599583" y="1765738"/>
                </a:lnTo>
                <a:lnTo>
                  <a:pt x="1449919" y="1647751"/>
                </a:lnTo>
                <a:lnTo>
                  <a:pt x="1663771" y="1397028"/>
                </a:lnTo>
                <a:lnTo>
                  <a:pt x="1826003" y="1220048"/>
                </a:lnTo>
                <a:lnTo>
                  <a:pt x="1870248" y="1079938"/>
                </a:lnTo>
                <a:lnTo>
                  <a:pt x="2066201" y="1028891"/>
                </a:lnTo>
                <a:lnTo>
                  <a:pt x="2199366" y="1055524"/>
                </a:lnTo>
                <a:lnTo>
                  <a:pt x="2341409" y="1002258"/>
                </a:lnTo>
                <a:lnTo>
                  <a:pt x="2492329" y="931237"/>
                </a:lnTo>
                <a:lnTo>
                  <a:pt x="2492329" y="931237"/>
                </a:lnTo>
                <a:lnTo>
                  <a:pt x="2678761" y="940115"/>
                </a:lnTo>
                <a:lnTo>
                  <a:pt x="2705394" y="1135423"/>
                </a:lnTo>
                <a:lnTo>
                  <a:pt x="2767537" y="1259711"/>
                </a:lnTo>
                <a:lnTo>
                  <a:pt x="2767537" y="1259711"/>
                </a:lnTo>
                <a:lnTo>
                  <a:pt x="2962846" y="1357365"/>
                </a:lnTo>
                <a:lnTo>
                  <a:pt x="3342290" y="1308538"/>
                </a:lnTo>
                <a:lnTo>
                  <a:pt x="3578773" y="1166648"/>
                </a:lnTo>
                <a:lnTo>
                  <a:pt x="3767959" y="914400"/>
                </a:lnTo>
                <a:lnTo>
                  <a:pt x="3862552" y="725214"/>
                </a:lnTo>
                <a:lnTo>
                  <a:pt x="3909848" y="630621"/>
                </a:lnTo>
                <a:lnTo>
                  <a:pt x="4067504" y="504497"/>
                </a:lnTo>
                <a:lnTo>
                  <a:pt x="4303986" y="409904"/>
                </a:lnTo>
                <a:lnTo>
                  <a:pt x="4556235" y="283779"/>
                </a:lnTo>
                <a:lnTo>
                  <a:pt x="4824248" y="94593"/>
                </a:lnTo>
                <a:lnTo>
                  <a:pt x="5155324" y="0"/>
                </a:lnTo>
                <a:lnTo>
                  <a:pt x="5202621" y="0"/>
                </a:lnTo>
                <a:lnTo>
                  <a:pt x="5202621" y="5896304"/>
                </a:lnTo>
                <a:lnTo>
                  <a:pt x="0" y="5880538"/>
                </a:lnTo>
                <a:lnTo>
                  <a:pt x="28083" y="1780026"/>
                </a:lnTo>
                <a:close/>
              </a:path>
            </a:pathLst>
          </a:custGeom>
          <a:solidFill>
            <a:srgbClr val="34C46D">
              <a:alpha val="29804"/>
            </a:srgbClr>
          </a:solidFill>
          <a:ln>
            <a:solidFill>
              <a:srgbClr val="34C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36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E52-2D2F-5640-87BF-B31C10B7E0AB}"/>
              </a:ext>
            </a:extLst>
          </p:cNvPr>
          <p:cNvSpPr>
            <a:spLocks noGrp="1"/>
          </p:cNvSpPr>
          <p:nvPr>
            <p:ph type="title"/>
          </p:nvPr>
        </p:nvSpPr>
        <p:spPr/>
        <p:txBody>
          <a:bodyPr/>
          <a:lstStyle/>
          <a:p>
            <a:r>
              <a:rPr lang="en-US" dirty="0"/>
              <a:t>Original Horizontality</a:t>
            </a:r>
          </a:p>
        </p:txBody>
      </p:sp>
      <p:sp>
        <p:nvSpPr>
          <p:cNvPr id="3" name="Content Placeholder 2">
            <a:extLst>
              <a:ext uri="{FF2B5EF4-FFF2-40B4-BE49-F238E27FC236}">
                <a16:creationId xmlns:a16="http://schemas.microsoft.com/office/drawing/2014/main" id="{CA96828F-5DA9-E34E-94AD-56D68B37DBEF}"/>
              </a:ext>
            </a:extLst>
          </p:cNvPr>
          <p:cNvSpPr>
            <a:spLocks noGrp="1"/>
          </p:cNvSpPr>
          <p:nvPr>
            <p:ph idx="1"/>
          </p:nvPr>
        </p:nvSpPr>
        <p:spPr>
          <a:xfrm>
            <a:off x="838200" y="1825625"/>
            <a:ext cx="5934075" cy="4351338"/>
          </a:xfrm>
          <a:ln>
            <a:noFill/>
          </a:ln>
        </p:spPr>
        <p:txBody>
          <a:bodyPr/>
          <a:lstStyle/>
          <a:p>
            <a:r>
              <a:rPr lang="en-US" dirty="0"/>
              <a:t>This is a rock outcrop in Salina, Utah (about 2 hours south of Salt Lake City!) </a:t>
            </a:r>
          </a:p>
          <a:p>
            <a:r>
              <a:rPr lang="en-US" dirty="0"/>
              <a:t>What is the order of events here?</a:t>
            </a:r>
          </a:p>
          <a:p>
            <a:pPr lvl="1"/>
            <a:r>
              <a:rPr lang="en-US" dirty="0"/>
              <a:t>1. </a:t>
            </a:r>
            <a:r>
              <a:rPr lang="en-US" dirty="0">
                <a:solidFill>
                  <a:srgbClr val="34C46D"/>
                </a:solidFill>
              </a:rPr>
              <a:t>Layer A deposited flat</a:t>
            </a:r>
            <a:endParaRPr lang="en-US" dirty="0"/>
          </a:p>
          <a:p>
            <a:pPr lvl="1"/>
            <a:r>
              <a:rPr lang="en-US" dirty="0"/>
              <a:t>2. </a:t>
            </a:r>
            <a:r>
              <a:rPr lang="en-US" dirty="0">
                <a:solidFill>
                  <a:srgbClr val="34C46D"/>
                </a:solidFill>
              </a:rPr>
              <a:t>Layer A </a:t>
            </a:r>
            <a:r>
              <a:rPr lang="en-US" dirty="0">
                <a:solidFill>
                  <a:srgbClr val="7030A0"/>
                </a:solidFill>
              </a:rPr>
              <a:t>tilted 90 degrees</a:t>
            </a:r>
          </a:p>
          <a:p>
            <a:pPr lvl="1"/>
            <a:r>
              <a:rPr lang="en-US" dirty="0"/>
              <a:t>3. </a:t>
            </a:r>
            <a:endParaRPr lang="en-US" dirty="0">
              <a:solidFill>
                <a:srgbClr val="19A3EF"/>
              </a:solidFill>
            </a:endParaRPr>
          </a:p>
        </p:txBody>
      </p:sp>
      <p:pic>
        <p:nvPicPr>
          <p:cNvPr id="1026" name="Picture 2" descr="Close-up view of the contact between the vertically tilted Twist Gulch Formation and the Flagstaff Limestone of the Salina Canyon unconformity.">
            <a:hlinkClick r:id="rId2"/>
            <a:extLst>
              <a:ext uri="{FF2B5EF4-FFF2-40B4-BE49-F238E27FC236}">
                <a16:creationId xmlns:a16="http://schemas.microsoft.com/office/drawing/2014/main" id="{94910216-A2C3-5445-A392-702B6694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3832D452-8B98-5D4B-AD6B-1282D70898CF}"/>
              </a:ext>
            </a:extLst>
          </p:cNvPr>
          <p:cNvSpPr/>
          <p:nvPr/>
        </p:nvSpPr>
        <p:spPr>
          <a:xfrm>
            <a:off x="7015655" y="977462"/>
            <a:ext cx="5202621" cy="5896304"/>
          </a:xfrm>
          <a:custGeom>
            <a:avLst/>
            <a:gdLst>
              <a:gd name="connsiteX0" fmla="*/ 28083 w 5202621"/>
              <a:gd name="connsiteY0" fmla="*/ 1780026 h 5896304"/>
              <a:gd name="connsiteX1" fmla="*/ 313833 w 5202621"/>
              <a:gd name="connsiteY1" fmla="*/ 1822888 h 5896304"/>
              <a:gd name="connsiteX2" fmla="*/ 599583 w 5202621"/>
              <a:gd name="connsiteY2" fmla="*/ 1765738 h 5896304"/>
              <a:gd name="connsiteX3" fmla="*/ 1449919 w 5202621"/>
              <a:gd name="connsiteY3" fmla="*/ 1647751 h 5896304"/>
              <a:gd name="connsiteX4" fmla="*/ 1663771 w 5202621"/>
              <a:gd name="connsiteY4" fmla="*/ 1397028 h 5896304"/>
              <a:gd name="connsiteX5" fmla="*/ 1826003 w 5202621"/>
              <a:gd name="connsiteY5" fmla="*/ 1220048 h 5896304"/>
              <a:gd name="connsiteX6" fmla="*/ 1870248 w 5202621"/>
              <a:gd name="connsiteY6" fmla="*/ 1079938 h 5896304"/>
              <a:gd name="connsiteX7" fmla="*/ 2066201 w 5202621"/>
              <a:gd name="connsiteY7" fmla="*/ 1028891 h 5896304"/>
              <a:gd name="connsiteX8" fmla="*/ 2199366 w 5202621"/>
              <a:gd name="connsiteY8" fmla="*/ 1055524 h 5896304"/>
              <a:gd name="connsiteX9" fmla="*/ 2341409 w 5202621"/>
              <a:gd name="connsiteY9" fmla="*/ 1002258 h 5896304"/>
              <a:gd name="connsiteX10" fmla="*/ 2492329 w 5202621"/>
              <a:gd name="connsiteY10" fmla="*/ 931237 h 5896304"/>
              <a:gd name="connsiteX11" fmla="*/ 2492329 w 5202621"/>
              <a:gd name="connsiteY11" fmla="*/ 931237 h 5896304"/>
              <a:gd name="connsiteX12" fmla="*/ 2678761 w 5202621"/>
              <a:gd name="connsiteY12" fmla="*/ 940115 h 5896304"/>
              <a:gd name="connsiteX13" fmla="*/ 2705394 w 5202621"/>
              <a:gd name="connsiteY13" fmla="*/ 1135423 h 5896304"/>
              <a:gd name="connsiteX14" fmla="*/ 2767537 w 5202621"/>
              <a:gd name="connsiteY14" fmla="*/ 1259711 h 5896304"/>
              <a:gd name="connsiteX15" fmla="*/ 2767537 w 5202621"/>
              <a:gd name="connsiteY15" fmla="*/ 1259711 h 5896304"/>
              <a:gd name="connsiteX16" fmla="*/ 2962846 w 5202621"/>
              <a:gd name="connsiteY16" fmla="*/ 1357365 h 5896304"/>
              <a:gd name="connsiteX17" fmla="*/ 3342290 w 5202621"/>
              <a:gd name="connsiteY17" fmla="*/ 1308538 h 5896304"/>
              <a:gd name="connsiteX18" fmla="*/ 3578773 w 5202621"/>
              <a:gd name="connsiteY18" fmla="*/ 1166648 h 5896304"/>
              <a:gd name="connsiteX19" fmla="*/ 3767959 w 5202621"/>
              <a:gd name="connsiteY19" fmla="*/ 914400 h 5896304"/>
              <a:gd name="connsiteX20" fmla="*/ 3862552 w 5202621"/>
              <a:gd name="connsiteY20" fmla="*/ 725214 h 5896304"/>
              <a:gd name="connsiteX21" fmla="*/ 3909848 w 5202621"/>
              <a:gd name="connsiteY21" fmla="*/ 630621 h 5896304"/>
              <a:gd name="connsiteX22" fmla="*/ 4067504 w 5202621"/>
              <a:gd name="connsiteY22" fmla="*/ 504497 h 5896304"/>
              <a:gd name="connsiteX23" fmla="*/ 4303986 w 5202621"/>
              <a:gd name="connsiteY23" fmla="*/ 409904 h 5896304"/>
              <a:gd name="connsiteX24" fmla="*/ 4556235 w 5202621"/>
              <a:gd name="connsiteY24" fmla="*/ 283779 h 5896304"/>
              <a:gd name="connsiteX25" fmla="*/ 4824248 w 5202621"/>
              <a:gd name="connsiteY25" fmla="*/ 94593 h 5896304"/>
              <a:gd name="connsiteX26" fmla="*/ 5155324 w 5202621"/>
              <a:gd name="connsiteY26" fmla="*/ 0 h 5896304"/>
              <a:gd name="connsiteX27" fmla="*/ 5202621 w 5202621"/>
              <a:gd name="connsiteY27" fmla="*/ 0 h 5896304"/>
              <a:gd name="connsiteX28" fmla="*/ 5202621 w 5202621"/>
              <a:gd name="connsiteY28" fmla="*/ 5896304 h 5896304"/>
              <a:gd name="connsiteX29" fmla="*/ 0 w 5202621"/>
              <a:gd name="connsiteY29" fmla="*/ 5880538 h 5896304"/>
              <a:gd name="connsiteX30" fmla="*/ 28083 w 5202621"/>
              <a:gd name="connsiteY30" fmla="*/ 1780026 h 5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2621" h="5896304">
                <a:moveTo>
                  <a:pt x="28083" y="1780026"/>
                </a:moveTo>
                <a:lnTo>
                  <a:pt x="313833" y="1822888"/>
                </a:lnTo>
                <a:lnTo>
                  <a:pt x="599583" y="1765738"/>
                </a:lnTo>
                <a:lnTo>
                  <a:pt x="1449919" y="1647751"/>
                </a:lnTo>
                <a:lnTo>
                  <a:pt x="1663771" y="1397028"/>
                </a:lnTo>
                <a:lnTo>
                  <a:pt x="1826003" y="1220048"/>
                </a:lnTo>
                <a:lnTo>
                  <a:pt x="1870248" y="1079938"/>
                </a:lnTo>
                <a:lnTo>
                  <a:pt x="2066201" y="1028891"/>
                </a:lnTo>
                <a:lnTo>
                  <a:pt x="2199366" y="1055524"/>
                </a:lnTo>
                <a:lnTo>
                  <a:pt x="2341409" y="1002258"/>
                </a:lnTo>
                <a:lnTo>
                  <a:pt x="2492329" y="931237"/>
                </a:lnTo>
                <a:lnTo>
                  <a:pt x="2492329" y="931237"/>
                </a:lnTo>
                <a:lnTo>
                  <a:pt x="2678761" y="940115"/>
                </a:lnTo>
                <a:lnTo>
                  <a:pt x="2705394" y="1135423"/>
                </a:lnTo>
                <a:lnTo>
                  <a:pt x="2767537" y="1259711"/>
                </a:lnTo>
                <a:lnTo>
                  <a:pt x="2767537" y="1259711"/>
                </a:lnTo>
                <a:lnTo>
                  <a:pt x="2962846" y="1357365"/>
                </a:lnTo>
                <a:lnTo>
                  <a:pt x="3342290" y="1308538"/>
                </a:lnTo>
                <a:lnTo>
                  <a:pt x="3578773" y="1166648"/>
                </a:lnTo>
                <a:lnTo>
                  <a:pt x="3767959" y="914400"/>
                </a:lnTo>
                <a:lnTo>
                  <a:pt x="3862552" y="725214"/>
                </a:lnTo>
                <a:lnTo>
                  <a:pt x="3909848" y="630621"/>
                </a:lnTo>
                <a:lnTo>
                  <a:pt x="4067504" y="504497"/>
                </a:lnTo>
                <a:lnTo>
                  <a:pt x="4303986" y="409904"/>
                </a:lnTo>
                <a:lnTo>
                  <a:pt x="4556235" y="283779"/>
                </a:lnTo>
                <a:lnTo>
                  <a:pt x="4824248" y="94593"/>
                </a:lnTo>
                <a:lnTo>
                  <a:pt x="5155324" y="0"/>
                </a:lnTo>
                <a:lnTo>
                  <a:pt x="5202621" y="0"/>
                </a:lnTo>
                <a:lnTo>
                  <a:pt x="5202621" y="5896304"/>
                </a:lnTo>
                <a:lnTo>
                  <a:pt x="0" y="5880538"/>
                </a:lnTo>
                <a:lnTo>
                  <a:pt x="28083" y="1780026"/>
                </a:lnTo>
                <a:close/>
              </a:path>
            </a:pathLst>
          </a:custGeom>
          <a:solidFill>
            <a:srgbClr val="34C46D">
              <a:alpha val="29804"/>
            </a:srgbClr>
          </a:solidFill>
          <a:ln>
            <a:solidFill>
              <a:srgbClr val="34C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ircular Arrow 4">
            <a:extLst>
              <a:ext uri="{FF2B5EF4-FFF2-40B4-BE49-F238E27FC236}">
                <a16:creationId xmlns:a16="http://schemas.microsoft.com/office/drawing/2014/main" id="{6590D3B0-56F9-FF40-9493-37B254125D6E}"/>
              </a:ext>
            </a:extLst>
          </p:cNvPr>
          <p:cNvSpPr/>
          <p:nvPr/>
        </p:nvSpPr>
        <p:spPr>
          <a:xfrm rot="16200000">
            <a:off x="8513423" y="2750393"/>
            <a:ext cx="2631439" cy="3628851"/>
          </a:xfrm>
          <a:prstGeom prst="circularArrow">
            <a:avLst/>
          </a:prstGeom>
          <a:solidFill>
            <a:srgbClr val="7030A0">
              <a:alpha val="89804"/>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05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E52-2D2F-5640-87BF-B31C10B7E0AB}"/>
              </a:ext>
            </a:extLst>
          </p:cNvPr>
          <p:cNvSpPr>
            <a:spLocks noGrp="1"/>
          </p:cNvSpPr>
          <p:nvPr>
            <p:ph type="title"/>
          </p:nvPr>
        </p:nvSpPr>
        <p:spPr/>
        <p:txBody>
          <a:bodyPr/>
          <a:lstStyle/>
          <a:p>
            <a:r>
              <a:rPr lang="en-US" dirty="0"/>
              <a:t>Original Horizontality</a:t>
            </a:r>
          </a:p>
        </p:txBody>
      </p:sp>
      <p:sp>
        <p:nvSpPr>
          <p:cNvPr id="3" name="Content Placeholder 2">
            <a:extLst>
              <a:ext uri="{FF2B5EF4-FFF2-40B4-BE49-F238E27FC236}">
                <a16:creationId xmlns:a16="http://schemas.microsoft.com/office/drawing/2014/main" id="{CA96828F-5DA9-E34E-94AD-56D68B37DBEF}"/>
              </a:ext>
            </a:extLst>
          </p:cNvPr>
          <p:cNvSpPr>
            <a:spLocks noGrp="1"/>
          </p:cNvSpPr>
          <p:nvPr>
            <p:ph idx="1"/>
          </p:nvPr>
        </p:nvSpPr>
        <p:spPr>
          <a:xfrm>
            <a:off x="838200" y="1825625"/>
            <a:ext cx="5934075" cy="4351338"/>
          </a:xfrm>
          <a:ln>
            <a:noFill/>
          </a:ln>
        </p:spPr>
        <p:txBody>
          <a:bodyPr/>
          <a:lstStyle/>
          <a:p>
            <a:r>
              <a:rPr lang="en-US" dirty="0"/>
              <a:t>This is a rock outcrop in Salina, Utah (about 2 hours south of Salt Lake City!) </a:t>
            </a:r>
          </a:p>
          <a:p>
            <a:r>
              <a:rPr lang="en-US" dirty="0"/>
              <a:t>What is the order of events here?</a:t>
            </a:r>
          </a:p>
          <a:p>
            <a:pPr lvl="1"/>
            <a:r>
              <a:rPr lang="en-US" dirty="0"/>
              <a:t>1. </a:t>
            </a:r>
            <a:r>
              <a:rPr lang="en-US" dirty="0">
                <a:solidFill>
                  <a:srgbClr val="34C46D"/>
                </a:solidFill>
              </a:rPr>
              <a:t>Layer A deposited flat</a:t>
            </a:r>
            <a:endParaRPr lang="en-US" dirty="0"/>
          </a:p>
          <a:p>
            <a:pPr lvl="1"/>
            <a:r>
              <a:rPr lang="en-US" dirty="0"/>
              <a:t>2. </a:t>
            </a:r>
            <a:r>
              <a:rPr lang="en-US" dirty="0">
                <a:solidFill>
                  <a:srgbClr val="7030A0"/>
                </a:solidFill>
              </a:rPr>
              <a:t>Layer A tilted 90 degrees</a:t>
            </a:r>
          </a:p>
          <a:p>
            <a:pPr lvl="1"/>
            <a:r>
              <a:rPr lang="en-US" dirty="0"/>
              <a:t>3. </a:t>
            </a:r>
            <a:r>
              <a:rPr lang="en-US" dirty="0">
                <a:solidFill>
                  <a:srgbClr val="19A3EF"/>
                </a:solidFill>
              </a:rPr>
              <a:t>Layer B deposited on top</a:t>
            </a:r>
          </a:p>
        </p:txBody>
      </p:sp>
      <p:pic>
        <p:nvPicPr>
          <p:cNvPr id="1026" name="Picture 2" descr="Close-up view of the contact between the vertically tilted Twist Gulch Formation and the Flagstaff Limestone of the Salina Canyon unconformity.">
            <a:hlinkClick r:id="rId2"/>
            <a:extLst>
              <a:ext uri="{FF2B5EF4-FFF2-40B4-BE49-F238E27FC236}">
                <a16:creationId xmlns:a16="http://schemas.microsoft.com/office/drawing/2014/main" id="{94910216-A2C3-5445-A392-702B6694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3832D452-8B98-5D4B-AD6B-1282D70898CF}"/>
              </a:ext>
            </a:extLst>
          </p:cNvPr>
          <p:cNvSpPr/>
          <p:nvPr/>
        </p:nvSpPr>
        <p:spPr>
          <a:xfrm>
            <a:off x="7015655" y="977462"/>
            <a:ext cx="5202621" cy="5896304"/>
          </a:xfrm>
          <a:custGeom>
            <a:avLst/>
            <a:gdLst>
              <a:gd name="connsiteX0" fmla="*/ 28083 w 5202621"/>
              <a:gd name="connsiteY0" fmla="*/ 1780026 h 5896304"/>
              <a:gd name="connsiteX1" fmla="*/ 313833 w 5202621"/>
              <a:gd name="connsiteY1" fmla="*/ 1822888 h 5896304"/>
              <a:gd name="connsiteX2" fmla="*/ 599583 w 5202621"/>
              <a:gd name="connsiteY2" fmla="*/ 1765738 h 5896304"/>
              <a:gd name="connsiteX3" fmla="*/ 1449919 w 5202621"/>
              <a:gd name="connsiteY3" fmla="*/ 1647751 h 5896304"/>
              <a:gd name="connsiteX4" fmla="*/ 1663771 w 5202621"/>
              <a:gd name="connsiteY4" fmla="*/ 1397028 h 5896304"/>
              <a:gd name="connsiteX5" fmla="*/ 1826003 w 5202621"/>
              <a:gd name="connsiteY5" fmla="*/ 1220048 h 5896304"/>
              <a:gd name="connsiteX6" fmla="*/ 1870248 w 5202621"/>
              <a:gd name="connsiteY6" fmla="*/ 1079938 h 5896304"/>
              <a:gd name="connsiteX7" fmla="*/ 2066201 w 5202621"/>
              <a:gd name="connsiteY7" fmla="*/ 1028891 h 5896304"/>
              <a:gd name="connsiteX8" fmla="*/ 2199366 w 5202621"/>
              <a:gd name="connsiteY8" fmla="*/ 1055524 h 5896304"/>
              <a:gd name="connsiteX9" fmla="*/ 2341409 w 5202621"/>
              <a:gd name="connsiteY9" fmla="*/ 1002258 h 5896304"/>
              <a:gd name="connsiteX10" fmla="*/ 2492329 w 5202621"/>
              <a:gd name="connsiteY10" fmla="*/ 931237 h 5896304"/>
              <a:gd name="connsiteX11" fmla="*/ 2492329 w 5202621"/>
              <a:gd name="connsiteY11" fmla="*/ 931237 h 5896304"/>
              <a:gd name="connsiteX12" fmla="*/ 2678761 w 5202621"/>
              <a:gd name="connsiteY12" fmla="*/ 940115 h 5896304"/>
              <a:gd name="connsiteX13" fmla="*/ 2705394 w 5202621"/>
              <a:gd name="connsiteY13" fmla="*/ 1135423 h 5896304"/>
              <a:gd name="connsiteX14" fmla="*/ 2767537 w 5202621"/>
              <a:gd name="connsiteY14" fmla="*/ 1259711 h 5896304"/>
              <a:gd name="connsiteX15" fmla="*/ 2767537 w 5202621"/>
              <a:gd name="connsiteY15" fmla="*/ 1259711 h 5896304"/>
              <a:gd name="connsiteX16" fmla="*/ 2962846 w 5202621"/>
              <a:gd name="connsiteY16" fmla="*/ 1357365 h 5896304"/>
              <a:gd name="connsiteX17" fmla="*/ 3342290 w 5202621"/>
              <a:gd name="connsiteY17" fmla="*/ 1308538 h 5896304"/>
              <a:gd name="connsiteX18" fmla="*/ 3578773 w 5202621"/>
              <a:gd name="connsiteY18" fmla="*/ 1166648 h 5896304"/>
              <a:gd name="connsiteX19" fmla="*/ 3767959 w 5202621"/>
              <a:gd name="connsiteY19" fmla="*/ 914400 h 5896304"/>
              <a:gd name="connsiteX20" fmla="*/ 3862552 w 5202621"/>
              <a:gd name="connsiteY20" fmla="*/ 725214 h 5896304"/>
              <a:gd name="connsiteX21" fmla="*/ 3909848 w 5202621"/>
              <a:gd name="connsiteY21" fmla="*/ 630621 h 5896304"/>
              <a:gd name="connsiteX22" fmla="*/ 4067504 w 5202621"/>
              <a:gd name="connsiteY22" fmla="*/ 504497 h 5896304"/>
              <a:gd name="connsiteX23" fmla="*/ 4303986 w 5202621"/>
              <a:gd name="connsiteY23" fmla="*/ 409904 h 5896304"/>
              <a:gd name="connsiteX24" fmla="*/ 4556235 w 5202621"/>
              <a:gd name="connsiteY24" fmla="*/ 283779 h 5896304"/>
              <a:gd name="connsiteX25" fmla="*/ 4824248 w 5202621"/>
              <a:gd name="connsiteY25" fmla="*/ 94593 h 5896304"/>
              <a:gd name="connsiteX26" fmla="*/ 5155324 w 5202621"/>
              <a:gd name="connsiteY26" fmla="*/ 0 h 5896304"/>
              <a:gd name="connsiteX27" fmla="*/ 5202621 w 5202621"/>
              <a:gd name="connsiteY27" fmla="*/ 0 h 5896304"/>
              <a:gd name="connsiteX28" fmla="*/ 5202621 w 5202621"/>
              <a:gd name="connsiteY28" fmla="*/ 5896304 h 5896304"/>
              <a:gd name="connsiteX29" fmla="*/ 0 w 5202621"/>
              <a:gd name="connsiteY29" fmla="*/ 5880538 h 5896304"/>
              <a:gd name="connsiteX30" fmla="*/ 28083 w 5202621"/>
              <a:gd name="connsiteY30" fmla="*/ 1780026 h 5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2621" h="5896304">
                <a:moveTo>
                  <a:pt x="28083" y="1780026"/>
                </a:moveTo>
                <a:lnTo>
                  <a:pt x="313833" y="1822888"/>
                </a:lnTo>
                <a:lnTo>
                  <a:pt x="599583" y="1765738"/>
                </a:lnTo>
                <a:lnTo>
                  <a:pt x="1449919" y="1647751"/>
                </a:lnTo>
                <a:lnTo>
                  <a:pt x="1663771" y="1397028"/>
                </a:lnTo>
                <a:lnTo>
                  <a:pt x="1826003" y="1220048"/>
                </a:lnTo>
                <a:lnTo>
                  <a:pt x="1870248" y="1079938"/>
                </a:lnTo>
                <a:lnTo>
                  <a:pt x="2066201" y="1028891"/>
                </a:lnTo>
                <a:lnTo>
                  <a:pt x="2199366" y="1055524"/>
                </a:lnTo>
                <a:lnTo>
                  <a:pt x="2341409" y="1002258"/>
                </a:lnTo>
                <a:lnTo>
                  <a:pt x="2492329" y="931237"/>
                </a:lnTo>
                <a:lnTo>
                  <a:pt x="2492329" y="931237"/>
                </a:lnTo>
                <a:lnTo>
                  <a:pt x="2678761" y="940115"/>
                </a:lnTo>
                <a:lnTo>
                  <a:pt x="2705394" y="1135423"/>
                </a:lnTo>
                <a:lnTo>
                  <a:pt x="2767537" y="1259711"/>
                </a:lnTo>
                <a:lnTo>
                  <a:pt x="2767537" y="1259711"/>
                </a:lnTo>
                <a:lnTo>
                  <a:pt x="2962846" y="1357365"/>
                </a:lnTo>
                <a:lnTo>
                  <a:pt x="3342290" y="1308538"/>
                </a:lnTo>
                <a:lnTo>
                  <a:pt x="3578773" y="1166648"/>
                </a:lnTo>
                <a:lnTo>
                  <a:pt x="3767959" y="914400"/>
                </a:lnTo>
                <a:lnTo>
                  <a:pt x="3862552" y="725214"/>
                </a:lnTo>
                <a:lnTo>
                  <a:pt x="3909848" y="630621"/>
                </a:lnTo>
                <a:lnTo>
                  <a:pt x="4067504" y="504497"/>
                </a:lnTo>
                <a:lnTo>
                  <a:pt x="4303986" y="409904"/>
                </a:lnTo>
                <a:lnTo>
                  <a:pt x="4556235" y="283779"/>
                </a:lnTo>
                <a:lnTo>
                  <a:pt x="4824248" y="94593"/>
                </a:lnTo>
                <a:lnTo>
                  <a:pt x="5155324" y="0"/>
                </a:lnTo>
                <a:lnTo>
                  <a:pt x="5202621" y="0"/>
                </a:lnTo>
                <a:lnTo>
                  <a:pt x="5202621" y="5896304"/>
                </a:lnTo>
                <a:lnTo>
                  <a:pt x="0" y="5880538"/>
                </a:lnTo>
                <a:lnTo>
                  <a:pt x="28083" y="1780026"/>
                </a:lnTo>
                <a:close/>
              </a:path>
            </a:pathLst>
          </a:custGeom>
          <a:solidFill>
            <a:srgbClr val="34C46D">
              <a:alpha val="29804"/>
            </a:srgbClr>
          </a:solidFill>
          <a:ln>
            <a:solidFill>
              <a:srgbClr val="34C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ircular Arrow 4">
            <a:extLst>
              <a:ext uri="{FF2B5EF4-FFF2-40B4-BE49-F238E27FC236}">
                <a16:creationId xmlns:a16="http://schemas.microsoft.com/office/drawing/2014/main" id="{6590D3B0-56F9-FF40-9493-37B254125D6E}"/>
              </a:ext>
            </a:extLst>
          </p:cNvPr>
          <p:cNvSpPr/>
          <p:nvPr/>
        </p:nvSpPr>
        <p:spPr>
          <a:xfrm rot="16200000">
            <a:off x="8513423" y="2750393"/>
            <a:ext cx="2631439" cy="3628851"/>
          </a:xfrm>
          <a:prstGeom prst="circularArrow">
            <a:avLst/>
          </a:prstGeom>
          <a:solidFill>
            <a:srgbClr val="7030A0">
              <a:alpha val="89804"/>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5">
            <a:extLst>
              <a:ext uri="{FF2B5EF4-FFF2-40B4-BE49-F238E27FC236}">
                <a16:creationId xmlns:a16="http://schemas.microsoft.com/office/drawing/2014/main" id="{A51595D3-327F-3F43-A5FC-39E0EAE5D251}"/>
              </a:ext>
            </a:extLst>
          </p:cNvPr>
          <p:cNvSpPr/>
          <p:nvPr/>
        </p:nvSpPr>
        <p:spPr>
          <a:xfrm>
            <a:off x="7019636" y="-18473"/>
            <a:ext cx="5190837" cy="2807855"/>
          </a:xfrm>
          <a:custGeom>
            <a:avLst/>
            <a:gdLst>
              <a:gd name="connsiteX0" fmla="*/ 0 w 5190837"/>
              <a:gd name="connsiteY0" fmla="*/ 2743200 h 2807855"/>
              <a:gd name="connsiteX1" fmla="*/ 18473 w 5190837"/>
              <a:gd name="connsiteY1" fmla="*/ 1616364 h 2807855"/>
              <a:gd name="connsiteX2" fmla="*/ 193964 w 5190837"/>
              <a:gd name="connsiteY2" fmla="*/ 1671782 h 2807855"/>
              <a:gd name="connsiteX3" fmla="*/ 332509 w 5190837"/>
              <a:gd name="connsiteY3" fmla="*/ 1607128 h 2807855"/>
              <a:gd name="connsiteX4" fmla="*/ 498764 w 5190837"/>
              <a:gd name="connsiteY4" fmla="*/ 1634837 h 2807855"/>
              <a:gd name="connsiteX5" fmla="*/ 729673 w 5190837"/>
              <a:gd name="connsiteY5" fmla="*/ 1524000 h 2807855"/>
              <a:gd name="connsiteX6" fmla="*/ 988291 w 5190837"/>
              <a:gd name="connsiteY6" fmla="*/ 1579418 h 2807855"/>
              <a:gd name="connsiteX7" fmla="*/ 1468582 w 5190837"/>
              <a:gd name="connsiteY7" fmla="*/ 1597891 h 2807855"/>
              <a:gd name="connsiteX8" fmla="*/ 1560946 w 5190837"/>
              <a:gd name="connsiteY8" fmla="*/ 1634837 h 2807855"/>
              <a:gd name="connsiteX9" fmla="*/ 1727200 w 5190837"/>
              <a:gd name="connsiteY9" fmla="*/ 1597891 h 2807855"/>
              <a:gd name="connsiteX10" fmla="*/ 1819564 w 5190837"/>
              <a:gd name="connsiteY10" fmla="*/ 1607128 h 2807855"/>
              <a:gd name="connsiteX11" fmla="*/ 1902691 w 5190837"/>
              <a:gd name="connsiteY11" fmla="*/ 1560946 h 2807855"/>
              <a:gd name="connsiteX12" fmla="*/ 1884219 w 5190837"/>
              <a:gd name="connsiteY12" fmla="*/ 1302328 h 2807855"/>
              <a:gd name="connsiteX13" fmla="*/ 1847273 w 5190837"/>
              <a:gd name="connsiteY13" fmla="*/ 1163782 h 2807855"/>
              <a:gd name="connsiteX14" fmla="*/ 1865746 w 5190837"/>
              <a:gd name="connsiteY14" fmla="*/ 1043709 h 2807855"/>
              <a:gd name="connsiteX15" fmla="*/ 1967346 w 5190837"/>
              <a:gd name="connsiteY15" fmla="*/ 988291 h 2807855"/>
              <a:gd name="connsiteX16" fmla="*/ 2216728 w 5190837"/>
              <a:gd name="connsiteY16" fmla="*/ 1034473 h 2807855"/>
              <a:gd name="connsiteX17" fmla="*/ 2281382 w 5190837"/>
              <a:gd name="connsiteY17" fmla="*/ 1080655 h 2807855"/>
              <a:gd name="connsiteX18" fmla="*/ 2355273 w 5190837"/>
              <a:gd name="connsiteY18" fmla="*/ 1246909 h 2807855"/>
              <a:gd name="connsiteX19" fmla="*/ 2697019 w 5190837"/>
              <a:gd name="connsiteY19" fmla="*/ 1209964 h 2807855"/>
              <a:gd name="connsiteX20" fmla="*/ 2863273 w 5190837"/>
              <a:gd name="connsiteY20" fmla="*/ 1256146 h 2807855"/>
              <a:gd name="connsiteX21" fmla="*/ 2909455 w 5190837"/>
              <a:gd name="connsiteY21" fmla="*/ 1394691 h 2807855"/>
              <a:gd name="connsiteX22" fmla="*/ 2863273 w 5190837"/>
              <a:gd name="connsiteY22" fmla="*/ 1440873 h 2807855"/>
              <a:gd name="connsiteX23" fmla="*/ 2826328 w 5190837"/>
              <a:gd name="connsiteY23" fmla="*/ 1570182 h 2807855"/>
              <a:gd name="connsiteX24" fmla="*/ 2826328 w 5190837"/>
              <a:gd name="connsiteY24" fmla="*/ 1570182 h 2807855"/>
              <a:gd name="connsiteX25" fmla="*/ 2946400 w 5190837"/>
              <a:gd name="connsiteY25" fmla="*/ 1754909 h 2807855"/>
              <a:gd name="connsiteX26" fmla="*/ 3084946 w 5190837"/>
              <a:gd name="connsiteY26" fmla="*/ 1838037 h 2807855"/>
              <a:gd name="connsiteX27" fmla="*/ 3223491 w 5190837"/>
              <a:gd name="connsiteY27" fmla="*/ 1958109 h 2807855"/>
              <a:gd name="connsiteX28" fmla="*/ 3371273 w 5190837"/>
              <a:gd name="connsiteY28" fmla="*/ 2004291 h 2807855"/>
              <a:gd name="connsiteX29" fmla="*/ 3482109 w 5190837"/>
              <a:gd name="connsiteY29" fmla="*/ 1976582 h 2807855"/>
              <a:gd name="connsiteX30" fmla="*/ 3611419 w 5190837"/>
              <a:gd name="connsiteY30" fmla="*/ 1773382 h 2807855"/>
              <a:gd name="connsiteX31" fmla="*/ 3657600 w 5190837"/>
              <a:gd name="connsiteY31" fmla="*/ 1597891 h 2807855"/>
              <a:gd name="connsiteX32" fmla="*/ 3703782 w 5190837"/>
              <a:gd name="connsiteY32" fmla="*/ 1366982 h 2807855"/>
              <a:gd name="connsiteX33" fmla="*/ 3749964 w 5190837"/>
              <a:gd name="connsiteY33" fmla="*/ 1200728 h 2807855"/>
              <a:gd name="connsiteX34" fmla="*/ 3833091 w 5190837"/>
              <a:gd name="connsiteY34" fmla="*/ 1071418 h 2807855"/>
              <a:gd name="connsiteX35" fmla="*/ 4064000 w 5190837"/>
              <a:gd name="connsiteY35" fmla="*/ 923637 h 2807855"/>
              <a:gd name="connsiteX36" fmla="*/ 4184073 w 5190837"/>
              <a:gd name="connsiteY36" fmla="*/ 822037 h 2807855"/>
              <a:gd name="connsiteX37" fmla="*/ 4230255 w 5190837"/>
              <a:gd name="connsiteY37" fmla="*/ 581891 h 2807855"/>
              <a:gd name="connsiteX38" fmla="*/ 4304146 w 5190837"/>
              <a:gd name="connsiteY38" fmla="*/ 424873 h 2807855"/>
              <a:gd name="connsiteX39" fmla="*/ 4368800 w 5190837"/>
              <a:gd name="connsiteY39" fmla="*/ 249382 h 2807855"/>
              <a:gd name="connsiteX40" fmla="*/ 4378037 w 5190837"/>
              <a:gd name="connsiteY40" fmla="*/ 92364 h 2807855"/>
              <a:gd name="connsiteX41" fmla="*/ 4378037 w 5190837"/>
              <a:gd name="connsiteY41" fmla="*/ 92364 h 2807855"/>
              <a:gd name="connsiteX42" fmla="*/ 4396509 w 5190837"/>
              <a:gd name="connsiteY42" fmla="*/ 0 h 2807855"/>
              <a:gd name="connsiteX43" fmla="*/ 5190837 w 5190837"/>
              <a:gd name="connsiteY43" fmla="*/ 0 h 2807855"/>
              <a:gd name="connsiteX44" fmla="*/ 5181600 w 5190837"/>
              <a:gd name="connsiteY44" fmla="*/ 960582 h 2807855"/>
              <a:gd name="connsiteX45" fmla="*/ 4904509 w 5190837"/>
              <a:gd name="connsiteY45" fmla="*/ 1062182 h 2807855"/>
              <a:gd name="connsiteX46" fmla="*/ 4802909 w 5190837"/>
              <a:gd name="connsiteY46" fmla="*/ 1099128 h 2807855"/>
              <a:gd name="connsiteX47" fmla="*/ 4599709 w 5190837"/>
              <a:gd name="connsiteY47" fmla="*/ 1219200 h 2807855"/>
              <a:gd name="connsiteX48" fmla="*/ 4451928 w 5190837"/>
              <a:gd name="connsiteY48" fmla="*/ 1302328 h 2807855"/>
              <a:gd name="connsiteX49" fmla="*/ 4193309 w 5190837"/>
              <a:gd name="connsiteY49" fmla="*/ 1422400 h 2807855"/>
              <a:gd name="connsiteX50" fmla="*/ 4008582 w 5190837"/>
              <a:gd name="connsiteY50" fmla="*/ 1514764 h 2807855"/>
              <a:gd name="connsiteX51" fmla="*/ 3833091 w 5190837"/>
              <a:gd name="connsiteY51" fmla="*/ 1634837 h 2807855"/>
              <a:gd name="connsiteX52" fmla="*/ 3722255 w 5190837"/>
              <a:gd name="connsiteY52" fmla="*/ 1939637 h 2807855"/>
              <a:gd name="connsiteX53" fmla="*/ 3565237 w 5190837"/>
              <a:gd name="connsiteY53" fmla="*/ 2124364 h 2807855"/>
              <a:gd name="connsiteX54" fmla="*/ 3306619 w 5190837"/>
              <a:gd name="connsiteY54" fmla="*/ 2253673 h 2807855"/>
              <a:gd name="connsiteX55" fmla="*/ 3186546 w 5190837"/>
              <a:gd name="connsiteY55" fmla="*/ 2290618 h 2807855"/>
              <a:gd name="connsiteX56" fmla="*/ 3020291 w 5190837"/>
              <a:gd name="connsiteY56" fmla="*/ 2309091 h 2807855"/>
              <a:gd name="connsiteX57" fmla="*/ 2909455 w 5190837"/>
              <a:gd name="connsiteY57" fmla="*/ 2299855 h 2807855"/>
              <a:gd name="connsiteX58" fmla="*/ 2909455 w 5190837"/>
              <a:gd name="connsiteY58" fmla="*/ 2299855 h 2807855"/>
              <a:gd name="connsiteX59" fmla="*/ 2724728 w 5190837"/>
              <a:gd name="connsiteY59" fmla="*/ 2115128 h 2807855"/>
              <a:gd name="connsiteX60" fmla="*/ 2706255 w 5190837"/>
              <a:gd name="connsiteY60" fmla="*/ 2013528 h 2807855"/>
              <a:gd name="connsiteX61" fmla="*/ 2706255 w 5190837"/>
              <a:gd name="connsiteY61" fmla="*/ 2013528 h 2807855"/>
              <a:gd name="connsiteX62" fmla="*/ 2706255 w 5190837"/>
              <a:gd name="connsiteY62" fmla="*/ 1902691 h 2807855"/>
              <a:gd name="connsiteX63" fmla="*/ 2503055 w 5190837"/>
              <a:gd name="connsiteY63" fmla="*/ 1902691 h 2807855"/>
              <a:gd name="connsiteX64" fmla="*/ 2401455 w 5190837"/>
              <a:gd name="connsiteY64" fmla="*/ 1930400 h 2807855"/>
              <a:gd name="connsiteX65" fmla="*/ 2281382 w 5190837"/>
              <a:gd name="connsiteY65" fmla="*/ 2004291 h 2807855"/>
              <a:gd name="connsiteX66" fmla="*/ 2179782 w 5190837"/>
              <a:gd name="connsiteY66" fmla="*/ 2032000 h 2807855"/>
              <a:gd name="connsiteX67" fmla="*/ 2022764 w 5190837"/>
              <a:gd name="connsiteY67" fmla="*/ 2004291 h 2807855"/>
              <a:gd name="connsiteX68" fmla="*/ 1902691 w 5190837"/>
              <a:gd name="connsiteY68" fmla="*/ 2022764 h 2807855"/>
              <a:gd name="connsiteX69" fmla="*/ 1838037 w 5190837"/>
              <a:gd name="connsiteY69" fmla="*/ 2068946 h 2807855"/>
              <a:gd name="connsiteX70" fmla="*/ 1828800 w 5190837"/>
              <a:gd name="connsiteY70" fmla="*/ 2161309 h 2807855"/>
              <a:gd name="connsiteX71" fmla="*/ 1764146 w 5190837"/>
              <a:gd name="connsiteY71" fmla="*/ 2235200 h 2807855"/>
              <a:gd name="connsiteX72" fmla="*/ 1625600 w 5190837"/>
              <a:gd name="connsiteY72" fmla="*/ 2410691 h 2807855"/>
              <a:gd name="connsiteX73" fmla="*/ 1505528 w 5190837"/>
              <a:gd name="connsiteY73" fmla="*/ 2540000 h 2807855"/>
              <a:gd name="connsiteX74" fmla="*/ 1440873 w 5190837"/>
              <a:gd name="connsiteY74" fmla="*/ 2623128 h 2807855"/>
              <a:gd name="connsiteX75" fmla="*/ 295564 w 5190837"/>
              <a:gd name="connsiteY75" fmla="*/ 2807855 h 2807855"/>
              <a:gd name="connsiteX76" fmla="*/ 83128 w 5190837"/>
              <a:gd name="connsiteY76" fmla="*/ 2761673 h 2807855"/>
              <a:gd name="connsiteX77" fmla="*/ 0 w 5190837"/>
              <a:gd name="connsiteY77" fmla="*/ 2743200 h 28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90837" h="2807855">
                <a:moveTo>
                  <a:pt x="0" y="2743200"/>
                </a:moveTo>
                <a:lnTo>
                  <a:pt x="18473" y="1616364"/>
                </a:lnTo>
                <a:lnTo>
                  <a:pt x="193964" y="1671782"/>
                </a:lnTo>
                <a:lnTo>
                  <a:pt x="332509" y="1607128"/>
                </a:lnTo>
                <a:lnTo>
                  <a:pt x="498764" y="1634837"/>
                </a:lnTo>
                <a:lnTo>
                  <a:pt x="729673" y="1524000"/>
                </a:lnTo>
                <a:lnTo>
                  <a:pt x="988291" y="1579418"/>
                </a:lnTo>
                <a:lnTo>
                  <a:pt x="1468582" y="1597891"/>
                </a:lnTo>
                <a:lnTo>
                  <a:pt x="1560946" y="1634837"/>
                </a:lnTo>
                <a:lnTo>
                  <a:pt x="1727200" y="1597891"/>
                </a:lnTo>
                <a:lnTo>
                  <a:pt x="1819564" y="1607128"/>
                </a:lnTo>
                <a:lnTo>
                  <a:pt x="1902691" y="1560946"/>
                </a:lnTo>
                <a:lnTo>
                  <a:pt x="1884219" y="1302328"/>
                </a:lnTo>
                <a:lnTo>
                  <a:pt x="1847273" y="1163782"/>
                </a:lnTo>
                <a:lnTo>
                  <a:pt x="1865746" y="1043709"/>
                </a:lnTo>
                <a:lnTo>
                  <a:pt x="1967346" y="988291"/>
                </a:lnTo>
                <a:lnTo>
                  <a:pt x="2216728" y="1034473"/>
                </a:lnTo>
                <a:lnTo>
                  <a:pt x="2281382" y="1080655"/>
                </a:lnTo>
                <a:lnTo>
                  <a:pt x="2355273" y="1246909"/>
                </a:lnTo>
                <a:lnTo>
                  <a:pt x="2697019" y="1209964"/>
                </a:lnTo>
                <a:lnTo>
                  <a:pt x="2863273" y="1256146"/>
                </a:lnTo>
                <a:lnTo>
                  <a:pt x="2909455" y="1394691"/>
                </a:lnTo>
                <a:lnTo>
                  <a:pt x="2863273" y="1440873"/>
                </a:lnTo>
                <a:lnTo>
                  <a:pt x="2826328" y="1570182"/>
                </a:lnTo>
                <a:lnTo>
                  <a:pt x="2826328" y="1570182"/>
                </a:lnTo>
                <a:lnTo>
                  <a:pt x="2946400" y="1754909"/>
                </a:lnTo>
                <a:lnTo>
                  <a:pt x="3084946" y="1838037"/>
                </a:lnTo>
                <a:lnTo>
                  <a:pt x="3223491" y="1958109"/>
                </a:lnTo>
                <a:lnTo>
                  <a:pt x="3371273" y="2004291"/>
                </a:lnTo>
                <a:lnTo>
                  <a:pt x="3482109" y="1976582"/>
                </a:lnTo>
                <a:lnTo>
                  <a:pt x="3611419" y="1773382"/>
                </a:lnTo>
                <a:lnTo>
                  <a:pt x="3657600" y="1597891"/>
                </a:lnTo>
                <a:lnTo>
                  <a:pt x="3703782" y="1366982"/>
                </a:lnTo>
                <a:lnTo>
                  <a:pt x="3749964" y="1200728"/>
                </a:lnTo>
                <a:lnTo>
                  <a:pt x="3833091" y="1071418"/>
                </a:lnTo>
                <a:lnTo>
                  <a:pt x="4064000" y="923637"/>
                </a:lnTo>
                <a:lnTo>
                  <a:pt x="4184073" y="822037"/>
                </a:lnTo>
                <a:lnTo>
                  <a:pt x="4230255" y="581891"/>
                </a:lnTo>
                <a:lnTo>
                  <a:pt x="4304146" y="424873"/>
                </a:lnTo>
                <a:lnTo>
                  <a:pt x="4368800" y="249382"/>
                </a:lnTo>
                <a:lnTo>
                  <a:pt x="4378037" y="92364"/>
                </a:lnTo>
                <a:lnTo>
                  <a:pt x="4378037" y="92364"/>
                </a:lnTo>
                <a:lnTo>
                  <a:pt x="4396509" y="0"/>
                </a:lnTo>
                <a:lnTo>
                  <a:pt x="5190837" y="0"/>
                </a:lnTo>
                <a:lnTo>
                  <a:pt x="5181600" y="960582"/>
                </a:lnTo>
                <a:lnTo>
                  <a:pt x="4904509" y="1062182"/>
                </a:lnTo>
                <a:lnTo>
                  <a:pt x="4802909" y="1099128"/>
                </a:lnTo>
                <a:lnTo>
                  <a:pt x="4599709" y="1219200"/>
                </a:lnTo>
                <a:lnTo>
                  <a:pt x="4451928" y="1302328"/>
                </a:lnTo>
                <a:lnTo>
                  <a:pt x="4193309" y="1422400"/>
                </a:lnTo>
                <a:lnTo>
                  <a:pt x="4008582" y="1514764"/>
                </a:lnTo>
                <a:lnTo>
                  <a:pt x="3833091" y="1634837"/>
                </a:lnTo>
                <a:lnTo>
                  <a:pt x="3722255" y="1939637"/>
                </a:lnTo>
                <a:lnTo>
                  <a:pt x="3565237" y="2124364"/>
                </a:lnTo>
                <a:lnTo>
                  <a:pt x="3306619" y="2253673"/>
                </a:lnTo>
                <a:lnTo>
                  <a:pt x="3186546" y="2290618"/>
                </a:lnTo>
                <a:lnTo>
                  <a:pt x="3020291" y="2309091"/>
                </a:lnTo>
                <a:lnTo>
                  <a:pt x="2909455" y="2299855"/>
                </a:lnTo>
                <a:lnTo>
                  <a:pt x="2909455" y="2299855"/>
                </a:lnTo>
                <a:lnTo>
                  <a:pt x="2724728" y="2115128"/>
                </a:lnTo>
                <a:lnTo>
                  <a:pt x="2706255" y="2013528"/>
                </a:lnTo>
                <a:lnTo>
                  <a:pt x="2706255" y="2013528"/>
                </a:lnTo>
                <a:lnTo>
                  <a:pt x="2706255" y="1902691"/>
                </a:lnTo>
                <a:lnTo>
                  <a:pt x="2503055" y="1902691"/>
                </a:lnTo>
                <a:lnTo>
                  <a:pt x="2401455" y="1930400"/>
                </a:lnTo>
                <a:lnTo>
                  <a:pt x="2281382" y="2004291"/>
                </a:lnTo>
                <a:lnTo>
                  <a:pt x="2179782" y="2032000"/>
                </a:lnTo>
                <a:lnTo>
                  <a:pt x="2022764" y="2004291"/>
                </a:lnTo>
                <a:lnTo>
                  <a:pt x="1902691" y="2022764"/>
                </a:lnTo>
                <a:lnTo>
                  <a:pt x="1838037" y="2068946"/>
                </a:lnTo>
                <a:lnTo>
                  <a:pt x="1828800" y="2161309"/>
                </a:lnTo>
                <a:lnTo>
                  <a:pt x="1764146" y="2235200"/>
                </a:lnTo>
                <a:lnTo>
                  <a:pt x="1625600" y="2410691"/>
                </a:lnTo>
                <a:lnTo>
                  <a:pt x="1505528" y="2540000"/>
                </a:lnTo>
                <a:lnTo>
                  <a:pt x="1440873" y="2623128"/>
                </a:lnTo>
                <a:lnTo>
                  <a:pt x="295564" y="2807855"/>
                </a:lnTo>
                <a:lnTo>
                  <a:pt x="83128" y="2761673"/>
                </a:lnTo>
                <a:lnTo>
                  <a:pt x="0" y="2743200"/>
                </a:lnTo>
                <a:close/>
              </a:path>
            </a:pathLst>
          </a:custGeom>
          <a:solidFill>
            <a:srgbClr val="19A3EF">
              <a:alpha val="29804"/>
            </a:srgbClr>
          </a:solidFill>
          <a:ln>
            <a:solidFill>
              <a:srgbClr val="19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35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1DFD-C8FC-924F-8CD3-BF0561BEEC22}"/>
              </a:ext>
            </a:extLst>
          </p:cNvPr>
          <p:cNvSpPr>
            <a:spLocks noGrp="1"/>
          </p:cNvSpPr>
          <p:nvPr>
            <p:ph type="title"/>
          </p:nvPr>
        </p:nvSpPr>
        <p:spPr/>
        <p:txBody>
          <a:bodyPr/>
          <a:lstStyle/>
          <a:p>
            <a:r>
              <a:rPr lang="en-US" dirty="0"/>
              <a:t>Cross-cutting Relationships</a:t>
            </a:r>
          </a:p>
        </p:txBody>
      </p:sp>
      <p:sp>
        <p:nvSpPr>
          <p:cNvPr id="3" name="Content Placeholder 2">
            <a:extLst>
              <a:ext uri="{FF2B5EF4-FFF2-40B4-BE49-F238E27FC236}">
                <a16:creationId xmlns:a16="http://schemas.microsoft.com/office/drawing/2014/main" id="{F36CCC2F-4366-2C4A-ADBF-DC832273B12E}"/>
              </a:ext>
            </a:extLst>
          </p:cNvPr>
          <p:cNvSpPr>
            <a:spLocks noGrp="1"/>
          </p:cNvSpPr>
          <p:nvPr>
            <p:ph idx="1"/>
          </p:nvPr>
        </p:nvSpPr>
        <p:spPr>
          <a:xfrm>
            <a:off x="838200" y="1825625"/>
            <a:ext cx="4678180" cy="4351338"/>
          </a:xfrm>
        </p:spPr>
        <p:txBody>
          <a:bodyPr>
            <a:normAutofit lnSpcReduction="10000"/>
          </a:bodyPr>
          <a:lstStyle/>
          <a:p>
            <a:r>
              <a:rPr lang="en-US" dirty="0"/>
              <a:t>Features that cut across rock layers are younger than the rocks that they cross</a:t>
            </a:r>
          </a:p>
          <a:p>
            <a:pPr lvl="1"/>
            <a:r>
              <a:rPr lang="en-US" dirty="0"/>
              <a:t>Some features that may do this include faults, volcanic intrusions, and veins </a:t>
            </a:r>
          </a:p>
          <a:p>
            <a:pPr lvl="1"/>
            <a:endParaRPr lang="en-US" dirty="0"/>
          </a:p>
          <a:p>
            <a:r>
              <a:rPr lang="en-US" dirty="0"/>
              <a:t>Playdoh model: Stack all three colors. Then, stick a toothpick through them. What is the relative time order?</a:t>
            </a:r>
          </a:p>
          <a:p>
            <a:endParaRPr lang="en-US" dirty="0"/>
          </a:p>
        </p:txBody>
      </p:sp>
      <p:pic>
        <p:nvPicPr>
          <p:cNvPr id="4102" name="Picture 6" descr="Faults ( Read ) | Earth Science | CK-12 Foundation">
            <a:extLst>
              <a:ext uri="{FF2B5EF4-FFF2-40B4-BE49-F238E27FC236}">
                <a16:creationId xmlns:a16="http://schemas.microsoft.com/office/drawing/2014/main" id="{AC057FB4-8178-D944-9581-D819017E5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288429"/>
            <a:ext cx="3297207" cy="2248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ance rapids dike">
            <a:extLst>
              <a:ext uri="{FF2B5EF4-FFF2-40B4-BE49-F238E27FC236}">
                <a16:creationId xmlns:a16="http://schemas.microsoft.com/office/drawing/2014/main" id="{D4C56CDE-D1E8-7741-84C2-F41E1A974D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4373" y="2120126"/>
            <a:ext cx="3754301" cy="2617748"/>
          </a:xfrm>
          <a:prstGeom prst="rect">
            <a:avLst/>
          </a:prstGeom>
          <a:noFill/>
          <a:ln>
            <a:noFill/>
          </a:ln>
        </p:spPr>
      </p:pic>
      <p:pic>
        <p:nvPicPr>
          <p:cNvPr id="4104" name="Picture 8" descr="dikes visible in canyon wall">
            <a:extLst>
              <a:ext uri="{FF2B5EF4-FFF2-40B4-BE49-F238E27FC236}">
                <a16:creationId xmlns:a16="http://schemas.microsoft.com/office/drawing/2014/main" id="{5DF2CDAB-C24A-2B4F-8ECC-BF4F21728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043" y="4452384"/>
            <a:ext cx="3550543" cy="224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7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1DFD-C8FC-924F-8CD3-BF0561BEEC22}"/>
              </a:ext>
            </a:extLst>
          </p:cNvPr>
          <p:cNvSpPr>
            <a:spLocks noGrp="1"/>
          </p:cNvSpPr>
          <p:nvPr>
            <p:ph type="title"/>
          </p:nvPr>
        </p:nvSpPr>
        <p:spPr/>
        <p:txBody>
          <a:bodyPr/>
          <a:lstStyle/>
          <a:p>
            <a:r>
              <a:rPr lang="en-US" dirty="0"/>
              <a:t>Cross-cutting Relationships</a:t>
            </a:r>
          </a:p>
        </p:txBody>
      </p:sp>
      <p:sp>
        <p:nvSpPr>
          <p:cNvPr id="3" name="Content Placeholder 2">
            <a:extLst>
              <a:ext uri="{FF2B5EF4-FFF2-40B4-BE49-F238E27FC236}">
                <a16:creationId xmlns:a16="http://schemas.microsoft.com/office/drawing/2014/main" id="{F36CCC2F-4366-2C4A-ADBF-DC832273B12E}"/>
              </a:ext>
            </a:extLst>
          </p:cNvPr>
          <p:cNvSpPr>
            <a:spLocks noGrp="1"/>
          </p:cNvSpPr>
          <p:nvPr>
            <p:ph idx="1"/>
          </p:nvPr>
        </p:nvSpPr>
        <p:spPr>
          <a:xfrm>
            <a:off x="838200" y="1825625"/>
            <a:ext cx="4333407" cy="4714848"/>
          </a:xfrm>
        </p:spPr>
        <p:txBody>
          <a:bodyPr>
            <a:normAutofit/>
          </a:bodyPr>
          <a:lstStyle/>
          <a:p>
            <a:r>
              <a:rPr lang="en-US" dirty="0"/>
              <a:t>This is the Moab Fault outside of Arches National Park</a:t>
            </a:r>
          </a:p>
          <a:p>
            <a:r>
              <a:rPr lang="en-US" dirty="0"/>
              <a:t>What is the relative order of events here?</a:t>
            </a:r>
          </a:p>
          <a:p>
            <a:pPr lvl="1"/>
            <a:r>
              <a:rPr lang="en-US" dirty="0"/>
              <a:t>1. </a:t>
            </a:r>
          </a:p>
          <a:p>
            <a:pPr lvl="1"/>
            <a:r>
              <a:rPr lang="en-US" dirty="0"/>
              <a:t>2. </a:t>
            </a:r>
          </a:p>
          <a:p>
            <a:pPr lvl="1"/>
            <a:r>
              <a:rPr lang="en-US" dirty="0"/>
              <a:t>3. </a:t>
            </a:r>
          </a:p>
          <a:p>
            <a:pPr lvl="1"/>
            <a:r>
              <a:rPr lang="en-US" dirty="0"/>
              <a:t>4. </a:t>
            </a:r>
          </a:p>
          <a:p>
            <a:pPr lvl="1"/>
            <a:r>
              <a:rPr lang="en-US" dirty="0"/>
              <a:t>5. </a:t>
            </a:r>
          </a:p>
          <a:p>
            <a:pPr lvl="1"/>
            <a:r>
              <a:rPr lang="en-US" dirty="0"/>
              <a:t>6. </a:t>
            </a:r>
          </a:p>
        </p:txBody>
      </p:sp>
      <p:pic>
        <p:nvPicPr>
          <p:cNvPr id="6146" name="Picture 2" descr="The Moab Fault - Utah | Геология">
            <a:extLst>
              <a:ext uri="{FF2B5EF4-FFF2-40B4-BE49-F238E27FC236}">
                <a16:creationId xmlns:a16="http://schemas.microsoft.com/office/drawing/2014/main" id="{E1A30FE2-961D-6B44-A3DF-E87D37FE8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608" y="1479707"/>
            <a:ext cx="6747688" cy="506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1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1DFD-C8FC-924F-8CD3-BF0561BEEC22}"/>
              </a:ext>
            </a:extLst>
          </p:cNvPr>
          <p:cNvSpPr>
            <a:spLocks noGrp="1"/>
          </p:cNvSpPr>
          <p:nvPr>
            <p:ph type="title"/>
          </p:nvPr>
        </p:nvSpPr>
        <p:spPr/>
        <p:txBody>
          <a:bodyPr/>
          <a:lstStyle/>
          <a:p>
            <a:r>
              <a:rPr lang="en-US" dirty="0"/>
              <a:t>Cross-cutting Relationships</a:t>
            </a:r>
          </a:p>
        </p:txBody>
      </p:sp>
      <p:sp>
        <p:nvSpPr>
          <p:cNvPr id="3" name="Content Placeholder 2">
            <a:extLst>
              <a:ext uri="{FF2B5EF4-FFF2-40B4-BE49-F238E27FC236}">
                <a16:creationId xmlns:a16="http://schemas.microsoft.com/office/drawing/2014/main" id="{F36CCC2F-4366-2C4A-ADBF-DC832273B12E}"/>
              </a:ext>
            </a:extLst>
          </p:cNvPr>
          <p:cNvSpPr>
            <a:spLocks noGrp="1"/>
          </p:cNvSpPr>
          <p:nvPr>
            <p:ph idx="1"/>
          </p:nvPr>
        </p:nvSpPr>
        <p:spPr>
          <a:xfrm>
            <a:off x="838200" y="1825625"/>
            <a:ext cx="4333407" cy="4714848"/>
          </a:xfrm>
        </p:spPr>
        <p:txBody>
          <a:bodyPr>
            <a:normAutofit/>
          </a:bodyPr>
          <a:lstStyle/>
          <a:p>
            <a:r>
              <a:rPr lang="en-US" dirty="0"/>
              <a:t>This is the Moab Fault outside of Arches National Park</a:t>
            </a:r>
          </a:p>
          <a:p>
            <a:r>
              <a:rPr lang="en-US" dirty="0"/>
              <a:t>What is the relative order of events here?</a:t>
            </a:r>
          </a:p>
          <a:p>
            <a:pPr lvl="1"/>
            <a:r>
              <a:rPr lang="en-US" dirty="0"/>
              <a:t>1. </a:t>
            </a:r>
            <a:r>
              <a:rPr lang="en-US" dirty="0">
                <a:solidFill>
                  <a:srgbClr val="97BE49"/>
                </a:solidFill>
              </a:rPr>
              <a:t>Layer A deposited</a:t>
            </a:r>
          </a:p>
          <a:p>
            <a:pPr lvl="1"/>
            <a:r>
              <a:rPr lang="en-US" dirty="0"/>
              <a:t>2. </a:t>
            </a:r>
            <a:r>
              <a:rPr lang="en-US" dirty="0">
                <a:solidFill>
                  <a:srgbClr val="7C60C6"/>
                </a:solidFill>
              </a:rPr>
              <a:t>Layer B deposited</a:t>
            </a:r>
          </a:p>
          <a:p>
            <a:pPr lvl="1"/>
            <a:r>
              <a:rPr lang="en-US" dirty="0"/>
              <a:t>3. </a:t>
            </a:r>
            <a:r>
              <a:rPr lang="en-US" dirty="0">
                <a:solidFill>
                  <a:srgbClr val="19A3EF"/>
                </a:solidFill>
              </a:rPr>
              <a:t>Layer C deposited</a:t>
            </a:r>
          </a:p>
          <a:p>
            <a:pPr lvl="1"/>
            <a:r>
              <a:rPr lang="en-US" dirty="0"/>
              <a:t>4. </a:t>
            </a:r>
            <a:r>
              <a:rPr lang="en-US" dirty="0">
                <a:solidFill>
                  <a:srgbClr val="973721"/>
                </a:solidFill>
              </a:rPr>
              <a:t>Layer D deposited</a:t>
            </a:r>
          </a:p>
          <a:p>
            <a:pPr lvl="1"/>
            <a:r>
              <a:rPr lang="en-US" dirty="0"/>
              <a:t>5. </a:t>
            </a:r>
            <a:r>
              <a:rPr lang="en-US" dirty="0">
                <a:solidFill>
                  <a:srgbClr val="301CE4"/>
                </a:solidFill>
              </a:rPr>
              <a:t>Layer E deposited</a:t>
            </a:r>
          </a:p>
          <a:p>
            <a:pPr lvl="1"/>
            <a:r>
              <a:rPr lang="en-US" dirty="0"/>
              <a:t>6. </a:t>
            </a:r>
            <a:endParaRPr lang="en-US" dirty="0">
              <a:solidFill>
                <a:srgbClr val="FFFF00"/>
              </a:solidFill>
            </a:endParaRPr>
          </a:p>
        </p:txBody>
      </p:sp>
      <p:grpSp>
        <p:nvGrpSpPr>
          <p:cNvPr id="16" name="Group 15">
            <a:extLst>
              <a:ext uri="{FF2B5EF4-FFF2-40B4-BE49-F238E27FC236}">
                <a16:creationId xmlns:a16="http://schemas.microsoft.com/office/drawing/2014/main" id="{11FD4052-0EB5-1346-95D5-ED46719DB8B9}"/>
              </a:ext>
            </a:extLst>
          </p:cNvPr>
          <p:cNvGrpSpPr/>
          <p:nvPr/>
        </p:nvGrpSpPr>
        <p:grpSpPr>
          <a:xfrm>
            <a:off x="5142155" y="1452282"/>
            <a:ext cx="6831106" cy="5088191"/>
            <a:chOff x="5142155" y="1452282"/>
            <a:chExt cx="6831106" cy="5088191"/>
          </a:xfrm>
        </p:grpSpPr>
        <p:pic>
          <p:nvPicPr>
            <p:cNvPr id="6146" name="Picture 2" descr="The Moab Fault - Utah | Геология">
              <a:extLst>
                <a:ext uri="{FF2B5EF4-FFF2-40B4-BE49-F238E27FC236}">
                  <a16:creationId xmlns:a16="http://schemas.microsoft.com/office/drawing/2014/main" id="{E1A30FE2-961D-6B44-A3DF-E87D37FE8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608" y="1479707"/>
              <a:ext cx="6747688" cy="506076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620D5E1C-7073-AF46-B4ED-6DAC94DF2FA3}"/>
                </a:ext>
              </a:extLst>
            </p:cNvPr>
            <p:cNvSpPr/>
            <p:nvPr/>
          </p:nvSpPr>
          <p:spPr>
            <a:xfrm>
              <a:off x="5142155" y="3625327"/>
              <a:ext cx="3861996" cy="2043953"/>
            </a:xfrm>
            <a:custGeom>
              <a:avLst/>
              <a:gdLst>
                <a:gd name="connsiteX0" fmla="*/ 3861996 w 3861996"/>
                <a:gd name="connsiteY0" fmla="*/ 1936377 h 2043953"/>
                <a:gd name="connsiteX1" fmla="*/ 3700631 w 3861996"/>
                <a:gd name="connsiteY1" fmla="*/ 1635162 h 2043953"/>
                <a:gd name="connsiteX2" fmla="*/ 3560781 w 3861996"/>
                <a:gd name="connsiteY2" fmla="*/ 1215614 h 2043953"/>
                <a:gd name="connsiteX3" fmla="*/ 3463963 w 3861996"/>
                <a:gd name="connsiteY3" fmla="*/ 989704 h 2043953"/>
                <a:gd name="connsiteX4" fmla="*/ 3313356 w 3861996"/>
                <a:gd name="connsiteY4" fmla="*/ 666974 h 2043953"/>
                <a:gd name="connsiteX5" fmla="*/ 3216537 w 3861996"/>
                <a:gd name="connsiteY5" fmla="*/ 494852 h 2043953"/>
                <a:gd name="connsiteX6" fmla="*/ 3141233 w 3861996"/>
                <a:gd name="connsiteY6" fmla="*/ 376518 h 2043953"/>
                <a:gd name="connsiteX7" fmla="*/ 2990626 w 3861996"/>
                <a:gd name="connsiteY7" fmla="*/ 322729 h 2043953"/>
                <a:gd name="connsiteX8" fmla="*/ 2689412 w 3861996"/>
                <a:gd name="connsiteY8" fmla="*/ 279699 h 2043953"/>
                <a:gd name="connsiteX9" fmla="*/ 2431229 w 3861996"/>
                <a:gd name="connsiteY9" fmla="*/ 268941 h 2043953"/>
                <a:gd name="connsiteX10" fmla="*/ 2183803 w 3861996"/>
                <a:gd name="connsiteY10" fmla="*/ 258184 h 2043953"/>
                <a:gd name="connsiteX11" fmla="*/ 1850316 w 3861996"/>
                <a:gd name="connsiteY11" fmla="*/ 247426 h 2043953"/>
                <a:gd name="connsiteX12" fmla="*/ 1570617 w 3861996"/>
                <a:gd name="connsiteY12" fmla="*/ 193638 h 2043953"/>
                <a:gd name="connsiteX13" fmla="*/ 1237130 w 3861996"/>
                <a:gd name="connsiteY13" fmla="*/ 96819 h 2043953"/>
                <a:gd name="connsiteX14" fmla="*/ 925158 w 3861996"/>
                <a:gd name="connsiteY14" fmla="*/ 53788 h 2043953"/>
                <a:gd name="connsiteX15" fmla="*/ 419549 w 3861996"/>
                <a:gd name="connsiteY15" fmla="*/ 21515 h 2043953"/>
                <a:gd name="connsiteX16" fmla="*/ 118334 w 3861996"/>
                <a:gd name="connsiteY16" fmla="*/ 0 h 2043953"/>
                <a:gd name="connsiteX17" fmla="*/ 118334 w 3861996"/>
                <a:gd name="connsiteY17" fmla="*/ 0 h 2043953"/>
                <a:gd name="connsiteX18" fmla="*/ 0 w 3861996"/>
                <a:gd name="connsiteY18" fmla="*/ 0 h 2043953"/>
                <a:gd name="connsiteX19" fmla="*/ 10758 w 3861996"/>
                <a:gd name="connsiteY19" fmla="*/ 1957892 h 2043953"/>
                <a:gd name="connsiteX20" fmla="*/ 613186 w 3861996"/>
                <a:gd name="connsiteY20" fmla="*/ 2000922 h 2043953"/>
                <a:gd name="connsiteX21" fmla="*/ 989704 w 3861996"/>
                <a:gd name="connsiteY21" fmla="*/ 2043953 h 2043953"/>
                <a:gd name="connsiteX22" fmla="*/ 1667436 w 3861996"/>
                <a:gd name="connsiteY22" fmla="*/ 1979407 h 2043953"/>
                <a:gd name="connsiteX23" fmla="*/ 2237591 w 3861996"/>
                <a:gd name="connsiteY23" fmla="*/ 2011680 h 2043953"/>
                <a:gd name="connsiteX24" fmla="*/ 2861534 w 3861996"/>
                <a:gd name="connsiteY24" fmla="*/ 1936377 h 2043953"/>
                <a:gd name="connsiteX25" fmla="*/ 3345629 w 3861996"/>
                <a:gd name="connsiteY25" fmla="*/ 1947134 h 2043953"/>
                <a:gd name="connsiteX26" fmla="*/ 3711389 w 3861996"/>
                <a:gd name="connsiteY26" fmla="*/ 1957892 h 2043953"/>
                <a:gd name="connsiteX27" fmla="*/ 3861996 w 3861996"/>
                <a:gd name="connsiteY27" fmla="*/ 1936377 h 204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61996" h="2043953">
                  <a:moveTo>
                    <a:pt x="3861996" y="1936377"/>
                  </a:moveTo>
                  <a:lnTo>
                    <a:pt x="3700631" y="1635162"/>
                  </a:lnTo>
                  <a:lnTo>
                    <a:pt x="3560781" y="1215614"/>
                  </a:lnTo>
                  <a:lnTo>
                    <a:pt x="3463963" y="989704"/>
                  </a:lnTo>
                  <a:lnTo>
                    <a:pt x="3313356" y="666974"/>
                  </a:lnTo>
                  <a:lnTo>
                    <a:pt x="3216537" y="494852"/>
                  </a:lnTo>
                  <a:lnTo>
                    <a:pt x="3141233" y="376518"/>
                  </a:lnTo>
                  <a:lnTo>
                    <a:pt x="2990626" y="322729"/>
                  </a:lnTo>
                  <a:lnTo>
                    <a:pt x="2689412" y="279699"/>
                  </a:lnTo>
                  <a:lnTo>
                    <a:pt x="2431229" y="268941"/>
                  </a:lnTo>
                  <a:lnTo>
                    <a:pt x="2183803" y="258184"/>
                  </a:lnTo>
                  <a:lnTo>
                    <a:pt x="1850316" y="247426"/>
                  </a:lnTo>
                  <a:lnTo>
                    <a:pt x="1570617" y="193638"/>
                  </a:lnTo>
                  <a:lnTo>
                    <a:pt x="1237130" y="96819"/>
                  </a:lnTo>
                  <a:lnTo>
                    <a:pt x="925158" y="53788"/>
                  </a:lnTo>
                  <a:lnTo>
                    <a:pt x="419549" y="21515"/>
                  </a:lnTo>
                  <a:lnTo>
                    <a:pt x="118334" y="0"/>
                  </a:lnTo>
                  <a:lnTo>
                    <a:pt x="118334" y="0"/>
                  </a:lnTo>
                  <a:lnTo>
                    <a:pt x="0" y="0"/>
                  </a:lnTo>
                  <a:lnTo>
                    <a:pt x="10758" y="1957892"/>
                  </a:lnTo>
                  <a:lnTo>
                    <a:pt x="613186" y="2000922"/>
                  </a:lnTo>
                  <a:lnTo>
                    <a:pt x="989704" y="2043953"/>
                  </a:lnTo>
                  <a:lnTo>
                    <a:pt x="1667436" y="1979407"/>
                  </a:lnTo>
                  <a:lnTo>
                    <a:pt x="2237591" y="2011680"/>
                  </a:lnTo>
                  <a:lnTo>
                    <a:pt x="2861534" y="1936377"/>
                  </a:lnTo>
                  <a:lnTo>
                    <a:pt x="3345629" y="1947134"/>
                  </a:lnTo>
                  <a:lnTo>
                    <a:pt x="3711389" y="1957892"/>
                  </a:lnTo>
                  <a:lnTo>
                    <a:pt x="3861996" y="1936377"/>
                  </a:lnTo>
                  <a:close/>
                </a:path>
              </a:pathLst>
            </a:custGeom>
            <a:solidFill>
              <a:srgbClr val="97BE49">
                <a:alpha val="50196"/>
              </a:srgbClr>
            </a:solidFill>
            <a:ln>
              <a:solidFill>
                <a:srgbClr val="97B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FB2DD66-76DE-AB43-A4A2-EF176BC9F332}"/>
                </a:ext>
              </a:extLst>
            </p:cNvPr>
            <p:cNvSpPr/>
            <p:nvPr/>
          </p:nvSpPr>
          <p:spPr>
            <a:xfrm>
              <a:off x="8649148" y="4152452"/>
              <a:ext cx="3270325" cy="1420009"/>
            </a:xfrm>
            <a:custGeom>
              <a:avLst/>
              <a:gdLst>
                <a:gd name="connsiteX0" fmla="*/ 0 w 3270325"/>
                <a:gd name="connsiteY0" fmla="*/ 0 h 1420009"/>
                <a:gd name="connsiteX1" fmla="*/ 10758 w 3270325"/>
                <a:gd name="connsiteY1" fmla="*/ 505609 h 1420009"/>
                <a:gd name="connsiteX2" fmla="*/ 118334 w 3270325"/>
                <a:gd name="connsiteY2" fmla="*/ 860612 h 1420009"/>
                <a:gd name="connsiteX3" fmla="*/ 311972 w 3270325"/>
                <a:gd name="connsiteY3" fmla="*/ 1258644 h 1420009"/>
                <a:gd name="connsiteX4" fmla="*/ 376518 w 3270325"/>
                <a:gd name="connsiteY4" fmla="*/ 1355463 h 1420009"/>
                <a:gd name="connsiteX5" fmla="*/ 839097 w 3270325"/>
                <a:gd name="connsiteY5" fmla="*/ 1376979 h 1420009"/>
                <a:gd name="connsiteX6" fmla="*/ 1247887 w 3270325"/>
                <a:gd name="connsiteY6" fmla="*/ 1420009 h 1420009"/>
                <a:gd name="connsiteX7" fmla="*/ 1688951 w 3270325"/>
                <a:gd name="connsiteY7" fmla="*/ 1409252 h 1420009"/>
                <a:gd name="connsiteX8" fmla="*/ 2119257 w 3270325"/>
                <a:gd name="connsiteY8" fmla="*/ 1409252 h 1420009"/>
                <a:gd name="connsiteX9" fmla="*/ 2689412 w 3270325"/>
                <a:gd name="connsiteY9" fmla="*/ 1376979 h 1420009"/>
                <a:gd name="connsiteX10" fmla="*/ 3162748 w 3270325"/>
                <a:gd name="connsiteY10" fmla="*/ 1387736 h 1420009"/>
                <a:gd name="connsiteX11" fmla="*/ 3259567 w 3270325"/>
                <a:gd name="connsiteY11" fmla="*/ 1387736 h 1420009"/>
                <a:gd name="connsiteX12" fmla="*/ 3270325 w 3270325"/>
                <a:gd name="connsiteY12" fmla="*/ 935915 h 1420009"/>
                <a:gd name="connsiteX13" fmla="*/ 2936838 w 3270325"/>
                <a:gd name="connsiteY13" fmla="*/ 860612 h 1420009"/>
                <a:gd name="connsiteX14" fmla="*/ 2517290 w 3270325"/>
                <a:gd name="connsiteY14" fmla="*/ 699247 h 1420009"/>
                <a:gd name="connsiteX15" fmla="*/ 2108499 w 3270325"/>
                <a:gd name="connsiteY15" fmla="*/ 570155 h 1420009"/>
                <a:gd name="connsiteX16" fmla="*/ 1785770 w 3270325"/>
                <a:gd name="connsiteY16" fmla="*/ 355002 h 1420009"/>
                <a:gd name="connsiteX17" fmla="*/ 1237130 w 3270325"/>
                <a:gd name="connsiteY17" fmla="*/ 225910 h 1420009"/>
                <a:gd name="connsiteX18" fmla="*/ 602428 w 3270325"/>
                <a:gd name="connsiteY18" fmla="*/ 96819 h 1420009"/>
                <a:gd name="connsiteX19" fmla="*/ 118334 w 3270325"/>
                <a:gd name="connsiteY19" fmla="*/ 32273 h 1420009"/>
                <a:gd name="connsiteX20" fmla="*/ 0 w 3270325"/>
                <a:gd name="connsiteY20" fmla="*/ 0 h 142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0325" h="1420009">
                  <a:moveTo>
                    <a:pt x="0" y="0"/>
                  </a:moveTo>
                  <a:lnTo>
                    <a:pt x="10758" y="505609"/>
                  </a:lnTo>
                  <a:lnTo>
                    <a:pt x="118334" y="860612"/>
                  </a:lnTo>
                  <a:lnTo>
                    <a:pt x="311972" y="1258644"/>
                  </a:lnTo>
                  <a:lnTo>
                    <a:pt x="376518" y="1355463"/>
                  </a:lnTo>
                  <a:lnTo>
                    <a:pt x="839097" y="1376979"/>
                  </a:lnTo>
                  <a:lnTo>
                    <a:pt x="1247887" y="1420009"/>
                  </a:lnTo>
                  <a:lnTo>
                    <a:pt x="1688951" y="1409252"/>
                  </a:lnTo>
                  <a:lnTo>
                    <a:pt x="2119257" y="1409252"/>
                  </a:lnTo>
                  <a:lnTo>
                    <a:pt x="2689412" y="1376979"/>
                  </a:lnTo>
                  <a:lnTo>
                    <a:pt x="3162748" y="1387736"/>
                  </a:lnTo>
                  <a:lnTo>
                    <a:pt x="3259567" y="1387736"/>
                  </a:lnTo>
                  <a:lnTo>
                    <a:pt x="3270325" y="935915"/>
                  </a:lnTo>
                  <a:lnTo>
                    <a:pt x="2936838" y="860612"/>
                  </a:lnTo>
                  <a:lnTo>
                    <a:pt x="2517290" y="699247"/>
                  </a:lnTo>
                  <a:lnTo>
                    <a:pt x="2108499" y="570155"/>
                  </a:lnTo>
                  <a:lnTo>
                    <a:pt x="1785770" y="355002"/>
                  </a:lnTo>
                  <a:lnTo>
                    <a:pt x="1237130" y="225910"/>
                  </a:lnTo>
                  <a:lnTo>
                    <a:pt x="602428" y="96819"/>
                  </a:lnTo>
                  <a:lnTo>
                    <a:pt x="118334" y="32273"/>
                  </a:lnTo>
                  <a:lnTo>
                    <a:pt x="0" y="0"/>
                  </a:lnTo>
                  <a:close/>
                </a:path>
              </a:pathLst>
            </a:custGeom>
            <a:solidFill>
              <a:srgbClr val="7C60C6">
                <a:alpha val="50196"/>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158E2D5-B906-6442-8082-831A263B0B3A}"/>
                </a:ext>
              </a:extLst>
            </p:cNvPr>
            <p:cNvSpPr/>
            <p:nvPr/>
          </p:nvSpPr>
          <p:spPr>
            <a:xfrm>
              <a:off x="5152913" y="2667896"/>
              <a:ext cx="3162748" cy="1355464"/>
            </a:xfrm>
            <a:custGeom>
              <a:avLst/>
              <a:gdLst>
                <a:gd name="connsiteX0" fmla="*/ 634701 w 3162748"/>
                <a:gd name="connsiteY0" fmla="*/ 0 h 1355464"/>
                <a:gd name="connsiteX1" fmla="*/ 64546 w 3162748"/>
                <a:gd name="connsiteY1" fmla="*/ 129092 h 1355464"/>
                <a:gd name="connsiteX2" fmla="*/ 64546 w 3162748"/>
                <a:gd name="connsiteY2" fmla="*/ 129092 h 1355464"/>
                <a:gd name="connsiteX3" fmla="*/ 0 w 3162748"/>
                <a:gd name="connsiteY3" fmla="*/ 957431 h 1355464"/>
                <a:gd name="connsiteX4" fmla="*/ 462579 w 3162748"/>
                <a:gd name="connsiteY4" fmla="*/ 957431 h 1355464"/>
                <a:gd name="connsiteX5" fmla="*/ 1011219 w 3162748"/>
                <a:gd name="connsiteY5" fmla="*/ 1000462 h 1355464"/>
                <a:gd name="connsiteX6" fmla="*/ 1495313 w 3162748"/>
                <a:gd name="connsiteY6" fmla="*/ 1108038 h 1355464"/>
                <a:gd name="connsiteX7" fmla="*/ 1914861 w 3162748"/>
                <a:gd name="connsiteY7" fmla="*/ 1204857 h 1355464"/>
                <a:gd name="connsiteX8" fmla="*/ 2904565 w 3162748"/>
                <a:gd name="connsiteY8" fmla="*/ 1226372 h 1355464"/>
                <a:gd name="connsiteX9" fmla="*/ 3162748 w 3162748"/>
                <a:gd name="connsiteY9" fmla="*/ 1355464 h 1355464"/>
                <a:gd name="connsiteX10" fmla="*/ 2926080 w 3162748"/>
                <a:gd name="connsiteY10" fmla="*/ 860612 h 1355464"/>
                <a:gd name="connsiteX11" fmla="*/ 2732442 w 3162748"/>
                <a:gd name="connsiteY11" fmla="*/ 516368 h 1355464"/>
                <a:gd name="connsiteX12" fmla="*/ 2506532 w 3162748"/>
                <a:gd name="connsiteY12" fmla="*/ 182880 h 1355464"/>
                <a:gd name="connsiteX13" fmla="*/ 1904103 w 3162748"/>
                <a:gd name="connsiteY13" fmla="*/ 118335 h 1355464"/>
                <a:gd name="connsiteX14" fmla="*/ 1409252 w 3162748"/>
                <a:gd name="connsiteY14" fmla="*/ 86062 h 1355464"/>
                <a:gd name="connsiteX15" fmla="*/ 1075765 w 3162748"/>
                <a:gd name="connsiteY15" fmla="*/ 21516 h 1355464"/>
                <a:gd name="connsiteX16" fmla="*/ 634701 w 3162748"/>
                <a:gd name="connsiteY16" fmla="*/ 0 h 135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2748" h="1355464">
                  <a:moveTo>
                    <a:pt x="634701" y="0"/>
                  </a:moveTo>
                  <a:lnTo>
                    <a:pt x="64546" y="129092"/>
                  </a:lnTo>
                  <a:lnTo>
                    <a:pt x="64546" y="129092"/>
                  </a:lnTo>
                  <a:lnTo>
                    <a:pt x="0" y="957431"/>
                  </a:lnTo>
                  <a:lnTo>
                    <a:pt x="462579" y="957431"/>
                  </a:lnTo>
                  <a:lnTo>
                    <a:pt x="1011219" y="1000462"/>
                  </a:lnTo>
                  <a:lnTo>
                    <a:pt x="1495313" y="1108038"/>
                  </a:lnTo>
                  <a:lnTo>
                    <a:pt x="1914861" y="1204857"/>
                  </a:lnTo>
                  <a:lnTo>
                    <a:pt x="2904565" y="1226372"/>
                  </a:lnTo>
                  <a:lnTo>
                    <a:pt x="3162748" y="1355464"/>
                  </a:lnTo>
                  <a:lnTo>
                    <a:pt x="2926080" y="860612"/>
                  </a:lnTo>
                  <a:lnTo>
                    <a:pt x="2732442" y="516368"/>
                  </a:lnTo>
                  <a:lnTo>
                    <a:pt x="2506532" y="182880"/>
                  </a:lnTo>
                  <a:lnTo>
                    <a:pt x="1904103" y="118335"/>
                  </a:lnTo>
                  <a:lnTo>
                    <a:pt x="1409252" y="86062"/>
                  </a:lnTo>
                  <a:lnTo>
                    <a:pt x="1075765" y="21516"/>
                  </a:lnTo>
                  <a:lnTo>
                    <a:pt x="634701" y="0"/>
                  </a:lnTo>
                  <a:close/>
                </a:path>
              </a:pathLst>
            </a:custGeom>
            <a:solidFill>
              <a:srgbClr val="7C60C6">
                <a:alpha val="50196"/>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3B0D5DB-F00E-A645-9A44-80B4E61BA6EA}"/>
                </a:ext>
              </a:extLst>
            </p:cNvPr>
            <p:cNvSpPr/>
            <p:nvPr/>
          </p:nvSpPr>
          <p:spPr>
            <a:xfrm>
              <a:off x="5185186" y="2130014"/>
              <a:ext cx="2366682" cy="710005"/>
            </a:xfrm>
            <a:custGeom>
              <a:avLst/>
              <a:gdLst>
                <a:gd name="connsiteX0" fmla="*/ 32273 w 2366682"/>
                <a:gd name="connsiteY0" fmla="*/ 301214 h 710005"/>
                <a:gd name="connsiteX1" fmla="*/ 408790 w 2366682"/>
                <a:gd name="connsiteY1" fmla="*/ 279699 h 710005"/>
                <a:gd name="connsiteX2" fmla="*/ 613186 w 2366682"/>
                <a:gd name="connsiteY2" fmla="*/ 225911 h 710005"/>
                <a:gd name="connsiteX3" fmla="*/ 914400 w 2366682"/>
                <a:gd name="connsiteY3" fmla="*/ 0 h 710005"/>
                <a:gd name="connsiteX4" fmla="*/ 1398494 w 2366682"/>
                <a:gd name="connsiteY4" fmla="*/ 0 h 710005"/>
                <a:gd name="connsiteX5" fmla="*/ 1936376 w 2366682"/>
                <a:gd name="connsiteY5" fmla="*/ 32273 h 710005"/>
                <a:gd name="connsiteX6" fmla="*/ 2065468 w 2366682"/>
                <a:gd name="connsiteY6" fmla="*/ 215153 h 710005"/>
                <a:gd name="connsiteX7" fmla="*/ 2334409 w 2366682"/>
                <a:gd name="connsiteY7" fmla="*/ 645459 h 710005"/>
                <a:gd name="connsiteX8" fmla="*/ 2366682 w 2366682"/>
                <a:gd name="connsiteY8" fmla="*/ 710005 h 710005"/>
                <a:gd name="connsiteX9" fmla="*/ 2043953 w 2366682"/>
                <a:gd name="connsiteY9" fmla="*/ 645459 h 710005"/>
                <a:gd name="connsiteX10" fmla="*/ 1624405 w 2366682"/>
                <a:gd name="connsiteY10" fmla="*/ 602428 h 710005"/>
                <a:gd name="connsiteX11" fmla="*/ 1237129 w 2366682"/>
                <a:gd name="connsiteY11" fmla="*/ 591671 h 710005"/>
                <a:gd name="connsiteX12" fmla="*/ 882127 w 2366682"/>
                <a:gd name="connsiteY12" fmla="*/ 494852 h 710005"/>
                <a:gd name="connsiteX13" fmla="*/ 720762 w 2366682"/>
                <a:gd name="connsiteY13" fmla="*/ 527125 h 710005"/>
                <a:gd name="connsiteX14" fmla="*/ 376518 w 2366682"/>
                <a:gd name="connsiteY14" fmla="*/ 580913 h 710005"/>
                <a:gd name="connsiteX15" fmla="*/ 64546 w 2366682"/>
                <a:gd name="connsiteY15" fmla="*/ 623944 h 710005"/>
                <a:gd name="connsiteX16" fmla="*/ 0 w 2366682"/>
                <a:gd name="connsiteY16" fmla="*/ 688490 h 710005"/>
                <a:gd name="connsiteX17" fmla="*/ 32273 w 2366682"/>
                <a:gd name="connsiteY17" fmla="*/ 301214 h 7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6682" h="710005">
                  <a:moveTo>
                    <a:pt x="32273" y="301214"/>
                  </a:moveTo>
                  <a:lnTo>
                    <a:pt x="408790" y="279699"/>
                  </a:lnTo>
                  <a:lnTo>
                    <a:pt x="613186" y="225911"/>
                  </a:lnTo>
                  <a:lnTo>
                    <a:pt x="914400" y="0"/>
                  </a:lnTo>
                  <a:lnTo>
                    <a:pt x="1398494" y="0"/>
                  </a:lnTo>
                  <a:lnTo>
                    <a:pt x="1936376" y="32273"/>
                  </a:lnTo>
                  <a:lnTo>
                    <a:pt x="2065468" y="215153"/>
                  </a:lnTo>
                  <a:lnTo>
                    <a:pt x="2334409" y="645459"/>
                  </a:lnTo>
                  <a:lnTo>
                    <a:pt x="2366682" y="710005"/>
                  </a:lnTo>
                  <a:lnTo>
                    <a:pt x="2043953" y="645459"/>
                  </a:lnTo>
                  <a:lnTo>
                    <a:pt x="1624405" y="602428"/>
                  </a:lnTo>
                  <a:lnTo>
                    <a:pt x="1237129" y="591671"/>
                  </a:lnTo>
                  <a:lnTo>
                    <a:pt x="882127" y="494852"/>
                  </a:lnTo>
                  <a:lnTo>
                    <a:pt x="720762" y="527125"/>
                  </a:lnTo>
                  <a:lnTo>
                    <a:pt x="376518" y="580913"/>
                  </a:lnTo>
                  <a:lnTo>
                    <a:pt x="64546" y="623944"/>
                  </a:lnTo>
                  <a:lnTo>
                    <a:pt x="0" y="688490"/>
                  </a:lnTo>
                  <a:lnTo>
                    <a:pt x="32273" y="301214"/>
                  </a:lnTo>
                  <a:close/>
                </a:path>
              </a:pathLst>
            </a:custGeom>
            <a:solidFill>
              <a:srgbClr val="19A3EF">
                <a:alpha val="50196"/>
              </a:srgbClr>
            </a:solidFill>
            <a:ln>
              <a:solidFill>
                <a:srgbClr val="19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2954C78-2CA6-FD45-B3C1-F186A49C418E}"/>
                </a:ext>
              </a:extLst>
            </p:cNvPr>
            <p:cNvSpPr/>
            <p:nvPr/>
          </p:nvSpPr>
          <p:spPr>
            <a:xfrm>
              <a:off x="8294146" y="3270325"/>
              <a:ext cx="3679115" cy="1796527"/>
            </a:xfrm>
            <a:custGeom>
              <a:avLst/>
              <a:gdLst>
                <a:gd name="connsiteX0" fmla="*/ 0 w 3679115"/>
                <a:gd name="connsiteY0" fmla="*/ 0 h 1796527"/>
                <a:gd name="connsiteX1" fmla="*/ 279699 w 3679115"/>
                <a:gd name="connsiteY1" fmla="*/ 559397 h 1796527"/>
                <a:gd name="connsiteX2" fmla="*/ 376518 w 3679115"/>
                <a:gd name="connsiteY2" fmla="*/ 882127 h 1796527"/>
                <a:gd name="connsiteX3" fmla="*/ 1280160 w 3679115"/>
                <a:gd name="connsiteY3" fmla="*/ 1021976 h 1796527"/>
                <a:gd name="connsiteX4" fmla="*/ 2173045 w 3679115"/>
                <a:gd name="connsiteY4" fmla="*/ 1247887 h 1796527"/>
                <a:gd name="connsiteX5" fmla="*/ 2700169 w 3679115"/>
                <a:gd name="connsiteY5" fmla="*/ 1527586 h 1796527"/>
                <a:gd name="connsiteX6" fmla="*/ 3399416 w 3679115"/>
                <a:gd name="connsiteY6" fmla="*/ 1731981 h 1796527"/>
                <a:gd name="connsiteX7" fmla="*/ 3657600 w 3679115"/>
                <a:gd name="connsiteY7" fmla="*/ 1796527 h 1796527"/>
                <a:gd name="connsiteX8" fmla="*/ 3679115 w 3679115"/>
                <a:gd name="connsiteY8" fmla="*/ 1506070 h 1796527"/>
                <a:gd name="connsiteX9" fmla="*/ 3625327 w 3679115"/>
                <a:gd name="connsiteY9" fmla="*/ 1301675 h 1796527"/>
                <a:gd name="connsiteX10" fmla="*/ 3313355 w 3679115"/>
                <a:gd name="connsiteY10" fmla="*/ 1118795 h 1796527"/>
                <a:gd name="connsiteX11" fmla="*/ 3119718 w 3679115"/>
                <a:gd name="connsiteY11" fmla="*/ 860611 h 1796527"/>
                <a:gd name="connsiteX12" fmla="*/ 2786230 w 3679115"/>
                <a:gd name="connsiteY12" fmla="*/ 731520 h 1796527"/>
                <a:gd name="connsiteX13" fmla="*/ 2334409 w 3679115"/>
                <a:gd name="connsiteY13" fmla="*/ 570155 h 1796527"/>
                <a:gd name="connsiteX14" fmla="*/ 1850315 w 3679115"/>
                <a:gd name="connsiteY14" fmla="*/ 419548 h 1796527"/>
                <a:gd name="connsiteX15" fmla="*/ 914400 w 3679115"/>
                <a:gd name="connsiteY15" fmla="*/ 193637 h 1796527"/>
                <a:gd name="connsiteX16" fmla="*/ 258183 w 3679115"/>
                <a:gd name="connsiteY16" fmla="*/ 32273 h 1796527"/>
                <a:gd name="connsiteX17" fmla="*/ 0 w 3679115"/>
                <a:gd name="connsiteY17" fmla="*/ 0 h 179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9115" h="1796527">
                  <a:moveTo>
                    <a:pt x="0" y="0"/>
                  </a:moveTo>
                  <a:lnTo>
                    <a:pt x="279699" y="559397"/>
                  </a:lnTo>
                  <a:lnTo>
                    <a:pt x="376518" y="882127"/>
                  </a:lnTo>
                  <a:lnTo>
                    <a:pt x="1280160" y="1021976"/>
                  </a:lnTo>
                  <a:lnTo>
                    <a:pt x="2173045" y="1247887"/>
                  </a:lnTo>
                  <a:lnTo>
                    <a:pt x="2700169" y="1527586"/>
                  </a:lnTo>
                  <a:lnTo>
                    <a:pt x="3399416" y="1731981"/>
                  </a:lnTo>
                  <a:lnTo>
                    <a:pt x="3657600" y="1796527"/>
                  </a:lnTo>
                  <a:lnTo>
                    <a:pt x="3679115" y="1506070"/>
                  </a:lnTo>
                  <a:lnTo>
                    <a:pt x="3625327" y="1301675"/>
                  </a:lnTo>
                  <a:lnTo>
                    <a:pt x="3313355" y="1118795"/>
                  </a:lnTo>
                  <a:lnTo>
                    <a:pt x="3119718" y="860611"/>
                  </a:lnTo>
                  <a:lnTo>
                    <a:pt x="2786230" y="731520"/>
                  </a:lnTo>
                  <a:lnTo>
                    <a:pt x="2334409" y="570155"/>
                  </a:lnTo>
                  <a:lnTo>
                    <a:pt x="1850315" y="419548"/>
                  </a:lnTo>
                  <a:lnTo>
                    <a:pt x="914400" y="193637"/>
                  </a:lnTo>
                  <a:lnTo>
                    <a:pt x="258183" y="32273"/>
                  </a:lnTo>
                  <a:lnTo>
                    <a:pt x="0" y="0"/>
                  </a:lnTo>
                  <a:close/>
                </a:path>
              </a:pathLst>
            </a:custGeom>
            <a:solidFill>
              <a:srgbClr val="19A3EF">
                <a:alpha val="50196"/>
              </a:srgbClr>
            </a:solidFill>
            <a:ln>
              <a:solidFill>
                <a:srgbClr val="19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5595FE8-10D4-9C47-B75B-B699E474E963}"/>
                </a:ext>
              </a:extLst>
            </p:cNvPr>
            <p:cNvSpPr/>
            <p:nvPr/>
          </p:nvSpPr>
          <p:spPr>
            <a:xfrm>
              <a:off x="5152913" y="1688951"/>
              <a:ext cx="1979407" cy="774550"/>
            </a:xfrm>
            <a:custGeom>
              <a:avLst/>
              <a:gdLst>
                <a:gd name="connsiteX0" fmla="*/ 21515 w 1979407"/>
                <a:gd name="connsiteY0" fmla="*/ 774550 h 774550"/>
                <a:gd name="connsiteX1" fmla="*/ 0 w 1979407"/>
                <a:gd name="connsiteY1" fmla="*/ 462578 h 774550"/>
                <a:gd name="connsiteX2" fmla="*/ 365760 w 1979407"/>
                <a:gd name="connsiteY2" fmla="*/ 441063 h 774550"/>
                <a:gd name="connsiteX3" fmla="*/ 688489 w 1979407"/>
                <a:gd name="connsiteY3" fmla="*/ 204395 h 774550"/>
                <a:gd name="connsiteX4" fmla="*/ 1280160 w 1979407"/>
                <a:gd name="connsiteY4" fmla="*/ 53788 h 774550"/>
                <a:gd name="connsiteX5" fmla="*/ 1495313 w 1979407"/>
                <a:gd name="connsiteY5" fmla="*/ 0 h 774550"/>
                <a:gd name="connsiteX6" fmla="*/ 1495313 w 1979407"/>
                <a:gd name="connsiteY6" fmla="*/ 0 h 774550"/>
                <a:gd name="connsiteX7" fmla="*/ 1796527 w 1979407"/>
                <a:gd name="connsiteY7" fmla="*/ 172122 h 774550"/>
                <a:gd name="connsiteX8" fmla="*/ 1947134 w 1979407"/>
                <a:gd name="connsiteY8" fmla="*/ 408790 h 774550"/>
                <a:gd name="connsiteX9" fmla="*/ 1979407 w 1979407"/>
                <a:gd name="connsiteY9" fmla="*/ 505609 h 774550"/>
                <a:gd name="connsiteX10" fmla="*/ 1344706 w 1979407"/>
                <a:gd name="connsiteY10" fmla="*/ 441063 h 774550"/>
                <a:gd name="connsiteX11" fmla="*/ 1011219 w 1979407"/>
                <a:gd name="connsiteY11" fmla="*/ 441063 h 774550"/>
                <a:gd name="connsiteX12" fmla="*/ 914400 w 1979407"/>
                <a:gd name="connsiteY12" fmla="*/ 441063 h 774550"/>
                <a:gd name="connsiteX13" fmla="*/ 645459 w 1979407"/>
                <a:gd name="connsiteY13" fmla="*/ 677731 h 774550"/>
                <a:gd name="connsiteX14" fmla="*/ 355002 w 1979407"/>
                <a:gd name="connsiteY14" fmla="*/ 742277 h 774550"/>
                <a:gd name="connsiteX15" fmla="*/ 129092 w 1979407"/>
                <a:gd name="connsiteY15" fmla="*/ 753035 h 774550"/>
                <a:gd name="connsiteX16" fmla="*/ 21515 w 1979407"/>
                <a:gd name="connsiteY16" fmla="*/ 774550 h 77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9407" h="774550">
                  <a:moveTo>
                    <a:pt x="21515" y="774550"/>
                  </a:moveTo>
                  <a:lnTo>
                    <a:pt x="0" y="462578"/>
                  </a:lnTo>
                  <a:lnTo>
                    <a:pt x="365760" y="441063"/>
                  </a:lnTo>
                  <a:lnTo>
                    <a:pt x="688489" y="204395"/>
                  </a:lnTo>
                  <a:lnTo>
                    <a:pt x="1280160" y="53788"/>
                  </a:lnTo>
                  <a:lnTo>
                    <a:pt x="1495313" y="0"/>
                  </a:lnTo>
                  <a:lnTo>
                    <a:pt x="1495313" y="0"/>
                  </a:lnTo>
                  <a:lnTo>
                    <a:pt x="1796527" y="172122"/>
                  </a:lnTo>
                  <a:lnTo>
                    <a:pt x="1947134" y="408790"/>
                  </a:lnTo>
                  <a:lnTo>
                    <a:pt x="1979407" y="505609"/>
                  </a:lnTo>
                  <a:lnTo>
                    <a:pt x="1344706" y="441063"/>
                  </a:lnTo>
                  <a:lnTo>
                    <a:pt x="1011219" y="441063"/>
                  </a:lnTo>
                  <a:lnTo>
                    <a:pt x="914400" y="441063"/>
                  </a:lnTo>
                  <a:lnTo>
                    <a:pt x="645459" y="677731"/>
                  </a:lnTo>
                  <a:lnTo>
                    <a:pt x="355002" y="742277"/>
                  </a:lnTo>
                  <a:lnTo>
                    <a:pt x="129092" y="753035"/>
                  </a:lnTo>
                  <a:lnTo>
                    <a:pt x="21515" y="774550"/>
                  </a:lnTo>
                  <a:close/>
                </a:path>
              </a:pathLst>
            </a:custGeom>
            <a:solidFill>
              <a:srgbClr val="973721">
                <a:alpha val="50196"/>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93182DB8-3519-7C48-B15D-50FB133A2AC2}"/>
                </a:ext>
              </a:extLst>
            </p:cNvPr>
            <p:cNvSpPr/>
            <p:nvPr/>
          </p:nvSpPr>
          <p:spPr>
            <a:xfrm>
              <a:off x="7670202" y="2345167"/>
              <a:ext cx="4270786" cy="2194560"/>
            </a:xfrm>
            <a:custGeom>
              <a:avLst/>
              <a:gdLst>
                <a:gd name="connsiteX0" fmla="*/ 0 w 4270786"/>
                <a:gd name="connsiteY0" fmla="*/ 0 h 2194560"/>
                <a:gd name="connsiteX1" fmla="*/ 279699 w 4270786"/>
                <a:gd name="connsiteY1" fmla="*/ 473337 h 2194560"/>
                <a:gd name="connsiteX2" fmla="*/ 570156 w 4270786"/>
                <a:gd name="connsiteY2" fmla="*/ 839097 h 2194560"/>
                <a:gd name="connsiteX3" fmla="*/ 645459 w 4270786"/>
                <a:gd name="connsiteY3" fmla="*/ 978946 h 2194560"/>
                <a:gd name="connsiteX4" fmla="*/ 1420010 w 4270786"/>
                <a:gd name="connsiteY4" fmla="*/ 1075765 h 2194560"/>
                <a:gd name="connsiteX5" fmla="*/ 2065469 w 4270786"/>
                <a:gd name="connsiteY5" fmla="*/ 1237129 h 2194560"/>
                <a:gd name="connsiteX6" fmla="*/ 2635624 w 4270786"/>
                <a:gd name="connsiteY6" fmla="*/ 1376979 h 2194560"/>
                <a:gd name="connsiteX7" fmla="*/ 3141233 w 4270786"/>
                <a:gd name="connsiteY7" fmla="*/ 1549101 h 2194560"/>
                <a:gd name="connsiteX8" fmla="*/ 3517751 w 4270786"/>
                <a:gd name="connsiteY8" fmla="*/ 1699708 h 2194560"/>
                <a:gd name="connsiteX9" fmla="*/ 3775934 w 4270786"/>
                <a:gd name="connsiteY9" fmla="*/ 1796527 h 2194560"/>
                <a:gd name="connsiteX10" fmla="*/ 3915784 w 4270786"/>
                <a:gd name="connsiteY10" fmla="*/ 2022438 h 2194560"/>
                <a:gd name="connsiteX11" fmla="*/ 4087906 w 4270786"/>
                <a:gd name="connsiteY11" fmla="*/ 2108499 h 2194560"/>
                <a:gd name="connsiteX12" fmla="*/ 4270786 w 4270786"/>
                <a:gd name="connsiteY12" fmla="*/ 2194560 h 2194560"/>
                <a:gd name="connsiteX13" fmla="*/ 4249271 w 4270786"/>
                <a:gd name="connsiteY13" fmla="*/ 1258645 h 2194560"/>
                <a:gd name="connsiteX14" fmla="*/ 3861996 w 4270786"/>
                <a:gd name="connsiteY14" fmla="*/ 1226372 h 2194560"/>
                <a:gd name="connsiteX15" fmla="*/ 3506993 w 4270786"/>
                <a:gd name="connsiteY15" fmla="*/ 1075765 h 2194560"/>
                <a:gd name="connsiteX16" fmla="*/ 3205779 w 4270786"/>
                <a:gd name="connsiteY16" fmla="*/ 871369 h 2194560"/>
                <a:gd name="connsiteX17" fmla="*/ 2883050 w 4270786"/>
                <a:gd name="connsiteY17" fmla="*/ 548640 h 2194560"/>
                <a:gd name="connsiteX18" fmla="*/ 1968650 w 4270786"/>
                <a:gd name="connsiteY18" fmla="*/ 322729 h 2194560"/>
                <a:gd name="connsiteX19" fmla="*/ 1409252 w 4270786"/>
                <a:gd name="connsiteY19" fmla="*/ 129092 h 2194560"/>
                <a:gd name="connsiteX20" fmla="*/ 677732 w 4270786"/>
                <a:gd name="connsiteY20" fmla="*/ 32273 h 2194560"/>
                <a:gd name="connsiteX21" fmla="*/ 0 w 4270786"/>
                <a:gd name="connsiteY21"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0786" h="2194560">
                  <a:moveTo>
                    <a:pt x="0" y="0"/>
                  </a:moveTo>
                  <a:lnTo>
                    <a:pt x="279699" y="473337"/>
                  </a:lnTo>
                  <a:lnTo>
                    <a:pt x="570156" y="839097"/>
                  </a:lnTo>
                  <a:lnTo>
                    <a:pt x="645459" y="978946"/>
                  </a:lnTo>
                  <a:lnTo>
                    <a:pt x="1420010" y="1075765"/>
                  </a:lnTo>
                  <a:lnTo>
                    <a:pt x="2065469" y="1237129"/>
                  </a:lnTo>
                  <a:lnTo>
                    <a:pt x="2635624" y="1376979"/>
                  </a:lnTo>
                  <a:lnTo>
                    <a:pt x="3141233" y="1549101"/>
                  </a:lnTo>
                  <a:lnTo>
                    <a:pt x="3517751" y="1699708"/>
                  </a:lnTo>
                  <a:lnTo>
                    <a:pt x="3775934" y="1796527"/>
                  </a:lnTo>
                  <a:lnTo>
                    <a:pt x="3915784" y="2022438"/>
                  </a:lnTo>
                  <a:lnTo>
                    <a:pt x="4087906" y="2108499"/>
                  </a:lnTo>
                  <a:lnTo>
                    <a:pt x="4270786" y="2194560"/>
                  </a:lnTo>
                  <a:lnTo>
                    <a:pt x="4249271" y="1258645"/>
                  </a:lnTo>
                  <a:lnTo>
                    <a:pt x="3861996" y="1226372"/>
                  </a:lnTo>
                  <a:lnTo>
                    <a:pt x="3506993" y="1075765"/>
                  </a:lnTo>
                  <a:lnTo>
                    <a:pt x="3205779" y="871369"/>
                  </a:lnTo>
                  <a:lnTo>
                    <a:pt x="2883050" y="548640"/>
                  </a:lnTo>
                  <a:lnTo>
                    <a:pt x="1968650" y="322729"/>
                  </a:lnTo>
                  <a:lnTo>
                    <a:pt x="1409252" y="129092"/>
                  </a:lnTo>
                  <a:lnTo>
                    <a:pt x="677732" y="32273"/>
                  </a:lnTo>
                  <a:lnTo>
                    <a:pt x="0" y="0"/>
                  </a:lnTo>
                  <a:close/>
                </a:path>
              </a:pathLst>
            </a:custGeom>
            <a:solidFill>
              <a:srgbClr val="973721">
                <a:alpha val="50196"/>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A8A6E70-F3EA-834B-806A-453A3EA90329}"/>
                </a:ext>
              </a:extLst>
            </p:cNvPr>
            <p:cNvSpPr/>
            <p:nvPr/>
          </p:nvSpPr>
          <p:spPr>
            <a:xfrm>
              <a:off x="7153835" y="1452282"/>
              <a:ext cx="4787153" cy="2162287"/>
            </a:xfrm>
            <a:custGeom>
              <a:avLst/>
              <a:gdLst>
                <a:gd name="connsiteX0" fmla="*/ 53789 w 4787153"/>
                <a:gd name="connsiteY0" fmla="*/ 236669 h 2162287"/>
                <a:gd name="connsiteX1" fmla="*/ 301214 w 4787153"/>
                <a:gd name="connsiteY1" fmla="*/ 688490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107577 w 4787153"/>
                <a:gd name="connsiteY17" fmla="*/ 322730 h 2162287"/>
                <a:gd name="connsiteX18" fmla="*/ 333487 w 4787153"/>
                <a:gd name="connsiteY18" fmla="*/ 645459 h 2162287"/>
                <a:gd name="connsiteX19" fmla="*/ 505610 w 4787153"/>
                <a:gd name="connsiteY19" fmla="*/ 914400 h 2162287"/>
                <a:gd name="connsiteX20" fmla="*/ 53789 w 4787153"/>
                <a:gd name="connsiteY20" fmla="*/ 236669 h 2162287"/>
                <a:gd name="connsiteX0" fmla="*/ 53789 w 4787153"/>
                <a:gd name="connsiteY0" fmla="*/ 236669 h 2162287"/>
                <a:gd name="connsiteX1" fmla="*/ 606014 w 4787153"/>
                <a:gd name="connsiteY1" fmla="*/ 454029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107577 w 4787153"/>
                <a:gd name="connsiteY17" fmla="*/ 322730 h 2162287"/>
                <a:gd name="connsiteX18" fmla="*/ 333487 w 4787153"/>
                <a:gd name="connsiteY18" fmla="*/ 645459 h 2162287"/>
                <a:gd name="connsiteX19" fmla="*/ 505610 w 4787153"/>
                <a:gd name="connsiteY19" fmla="*/ 914400 h 2162287"/>
                <a:gd name="connsiteX20" fmla="*/ 53789 w 4787153"/>
                <a:gd name="connsiteY20" fmla="*/ 236669 h 2162287"/>
                <a:gd name="connsiteX0" fmla="*/ 258828 w 4992192"/>
                <a:gd name="connsiteY0" fmla="*/ 236669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538526 w 4992192"/>
                <a:gd name="connsiteY18" fmla="*/ 645459 h 2162287"/>
                <a:gd name="connsiteX19" fmla="*/ 710649 w 4992192"/>
                <a:gd name="connsiteY19" fmla="*/ 914400 h 2162287"/>
                <a:gd name="connsiteX20" fmla="*/ 258828 w 4992192"/>
                <a:gd name="connsiteY20" fmla="*/ 236669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538526 w 4992192"/>
                <a:gd name="connsiteY18" fmla="*/ 645459 h 2162287"/>
                <a:gd name="connsiteX19" fmla="*/ 710649 w 4992192"/>
                <a:gd name="connsiteY19" fmla="*/ 914400 h 2162287"/>
                <a:gd name="connsiteX20" fmla="*/ 532366 w 4992192"/>
                <a:gd name="connsiteY20" fmla="*/ 478946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710649 w 4992192"/>
                <a:gd name="connsiteY19" fmla="*/ 914400 h 2162287"/>
                <a:gd name="connsiteX20" fmla="*/ 532366 w 4992192"/>
                <a:gd name="connsiteY20" fmla="*/ 478946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532366 w 4992192"/>
                <a:gd name="connsiteY20" fmla="*/ 478946 h 2162287"/>
                <a:gd name="connsiteX0" fmla="*/ 477658 w 4992192"/>
                <a:gd name="connsiteY0" fmla="*/ 721223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98033 w 4992192"/>
                <a:gd name="connsiteY19" fmla="*/ 523632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350957 w 4992192"/>
                <a:gd name="connsiteY18" fmla="*/ 371920 h 2162287"/>
                <a:gd name="connsiteX19" fmla="*/ 398033 w 4992192"/>
                <a:gd name="connsiteY19" fmla="*/ 523632 h 2162287"/>
                <a:gd name="connsiteX20" fmla="*/ 477658 w 4992192"/>
                <a:gd name="connsiteY20" fmla="*/ 721223 h 2162287"/>
                <a:gd name="connsiteX0" fmla="*/ 272619 w 4787153"/>
                <a:gd name="connsiteY0" fmla="*/ 721223 h 2162287"/>
                <a:gd name="connsiteX1" fmla="*/ 441890 w 4787153"/>
                <a:gd name="connsiteY1" fmla="*/ 766644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52868 w 4787153"/>
                <a:gd name="connsiteY17" fmla="*/ 307100 h 2162287"/>
                <a:gd name="connsiteX18" fmla="*/ 145918 w 4787153"/>
                <a:gd name="connsiteY18" fmla="*/ 371920 h 2162287"/>
                <a:gd name="connsiteX19" fmla="*/ 192994 w 4787153"/>
                <a:gd name="connsiteY19" fmla="*/ 523632 h 2162287"/>
                <a:gd name="connsiteX20" fmla="*/ 272619 w 4787153"/>
                <a:gd name="connsiteY20" fmla="*/ 721223 h 21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87153" h="2162287">
                  <a:moveTo>
                    <a:pt x="272619" y="721223"/>
                  </a:moveTo>
                  <a:lnTo>
                    <a:pt x="441890" y="766644"/>
                  </a:lnTo>
                  <a:lnTo>
                    <a:pt x="591671" y="914400"/>
                  </a:lnTo>
                  <a:lnTo>
                    <a:pt x="1495313" y="957431"/>
                  </a:lnTo>
                  <a:lnTo>
                    <a:pt x="2248349" y="1108038"/>
                  </a:lnTo>
                  <a:lnTo>
                    <a:pt x="3076687" y="1355464"/>
                  </a:lnTo>
                  <a:lnTo>
                    <a:pt x="3399417" y="1430767"/>
                  </a:lnTo>
                  <a:lnTo>
                    <a:pt x="3808207" y="1828800"/>
                  </a:lnTo>
                  <a:lnTo>
                    <a:pt x="4141694" y="1990165"/>
                  </a:lnTo>
                  <a:lnTo>
                    <a:pt x="4475181" y="2140772"/>
                  </a:lnTo>
                  <a:lnTo>
                    <a:pt x="4787153" y="2162287"/>
                  </a:lnTo>
                  <a:lnTo>
                    <a:pt x="4754880" y="591671"/>
                  </a:lnTo>
                  <a:lnTo>
                    <a:pt x="4227756" y="387276"/>
                  </a:lnTo>
                  <a:lnTo>
                    <a:pt x="3991087" y="225911"/>
                  </a:lnTo>
                  <a:lnTo>
                    <a:pt x="3625327" y="43031"/>
                  </a:lnTo>
                  <a:lnTo>
                    <a:pt x="301214" y="0"/>
                  </a:lnTo>
                  <a:lnTo>
                    <a:pt x="0" y="161365"/>
                  </a:lnTo>
                  <a:lnTo>
                    <a:pt x="52868" y="307100"/>
                  </a:lnTo>
                  <a:lnTo>
                    <a:pt x="145918" y="371920"/>
                  </a:lnTo>
                  <a:lnTo>
                    <a:pt x="192994" y="523632"/>
                  </a:lnTo>
                  <a:lnTo>
                    <a:pt x="272619" y="721223"/>
                  </a:lnTo>
                  <a:close/>
                </a:path>
              </a:pathLst>
            </a:custGeom>
            <a:solidFill>
              <a:srgbClr val="301CE4">
                <a:alpha val="50196"/>
              </a:srgbClr>
            </a:solidFill>
            <a:ln>
              <a:solidFill>
                <a:srgbClr val="301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325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A0AD-A8E2-264C-A646-0D8B2CCE3B2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94EB9F8-2F32-674B-B9A1-C2AB8D152286}"/>
              </a:ext>
            </a:extLst>
          </p:cNvPr>
          <p:cNvSpPr>
            <a:spLocks noGrp="1"/>
          </p:cNvSpPr>
          <p:nvPr>
            <p:ph idx="1"/>
          </p:nvPr>
        </p:nvSpPr>
        <p:spPr>
          <a:xfrm>
            <a:off x="838200" y="1461275"/>
            <a:ext cx="3025925" cy="4715688"/>
          </a:xfrm>
        </p:spPr>
        <p:txBody>
          <a:bodyPr>
            <a:normAutofit fontScale="85000" lnSpcReduction="20000"/>
          </a:bodyPr>
          <a:lstStyle/>
          <a:p>
            <a:r>
              <a:rPr lang="en-US" dirty="0"/>
              <a:t>This is a picture from the bottom of the Grand Canyon. There are three different rock beds here… can you spot them? (Hint: look for differences in color, orientation, layers, and cliff-forming vs non-cliff forming.) What rocks do you think formed first? Which do you think formed last? How can we tell when each rock formed?</a:t>
            </a:r>
          </a:p>
        </p:txBody>
      </p:sp>
      <p:pic>
        <p:nvPicPr>
          <p:cNvPr id="4" name="Picture 3" descr="hance rapids dike">
            <a:extLst>
              <a:ext uri="{FF2B5EF4-FFF2-40B4-BE49-F238E27FC236}">
                <a16:creationId xmlns:a16="http://schemas.microsoft.com/office/drawing/2014/main" id="{A3763318-E4E7-AC47-B3AD-8977EF49D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9988" y="912084"/>
            <a:ext cx="8018929" cy="5264879"/>
          </a:xfrm>
          <a:prstGeom prst="rect">
            <a:avLst/>
          </a:prstGeom>
          <a:noFill/>
          <a:ln>
            <a:noFill/>
          </a:ln>
        </p:spPr>
      </p:pic>
    </p:spTree>
    <p:extLst>
      <p:ext uri="{BB962C8B-B14F-4D97-AF65-F5344CB8AC3E}">
        <p14:creationId xmlns:p14="http://schemas.microsoft.com/office/powerpoint/2010/main" val="9404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1DFD-C8FC-924F-8CD3-BF0561BEEC22}"/>
              </a:ext>
            </a:extLst>
          </p:cNvPr>
          <p:cNvSpPr>
            <a:spLocks noGrp="1"/>
          </p:cNvSpPr>
          <p:nvPr>
            <p:ph type="title"/>
          </p:nvPr>
        </p:nvSpPr>
        <p:spPr/>
        <p:txBody>
          <a:bodyPr/>
          <a:lstStyle/>
          <a:p>
            <a:r>
              <a:rPr lang="en-US" dirty="0"/>
              <a:t>Cross-cutting Relationships</a:t>
            </a:r>
          </a:p>
        </p:txBody>
      </p:sp>
      <p:sp>
        <p:nvSpPr>
          <p:cNvPr id="3" name="Content Placeholder 2">
            <a:extLst>
              <a:ext uri="{FF2B5EF4-FFF2-40B4-BE49-F238E27FC236}">
                <a16:creationId xmlns:a16="http://schemas.microsoft.com/office/drawing/2014/main" id="{F36CCC2F-4366-2C4A-ADBF-DC832273B12E}"/>
              </a:ext>
            </a:extLst>
          </p:cNvPr>
          <p:cNvSpPr>
            <a:spLocks noGrp="1"/>
          </p:cNvSpPr>
          <p:nvPr>
            <p:ph idx="1"/>
          </p:nvPr>
        </p:nvSpPr>
        <p:spPr>
          <a:xfrm>
            <a:off x="838200" y="1825625"/>
            <a:ext cx="4333407" cy="4714848"/>
          </a:xfrm>
        </p:spPr>
        <p:txBody>
          <a:bodyPr>
            <a:normAutofit/>
          </a:bodyPr>
          <a:lstStyle/>
          <a:p>
            <a:r>
              <a:rPr lang="en-US" dirty="0"/>
              <a:t>This is the Moab Fault outside of Arches National Park</a:t>
            </a:r>
          </a:p>
          <a:p>
            <a:r>
              <a:rPr lang="en-US" dirty="0"/>
              <a:t>What is the relative order of events here?</a:t>
            </a:r>
          </a:p>
          <a:p>
            <a:pPr lvl="1"/>
            <a:r>
              <a:rPr lang="en-US" dirty="0"/>
              <a:t>1. </a:t>
            </a:r>
            <a:r>
              <a:rPr lang="en-US" dirty="0">
                <a:solidFill>
                  <a:srgbClr val="97BE49"/>
                </a:solidFill>
              </a:rPr>
              <a:t>Layer A deposited</a:t>
            </a:r>
          </a:p>
          <a:p>
            <a:pPr lvl="1"/>
            <a:r>
              <a:rPr lang="en-US" dirty="0"/>
              <a:t>2. </a:t>
            </a:r>
            <a:r>
              <a:rPr lang="en-US" dirty="0">
                <a:solidFill>
                  <a:srgbClr val="7C60C6"/>
                </a:solidFill>
              </a:rPr>
              <a:t>Layer B deposited</a:t>
            </a:r>
          </a:p>
          <a:p>
            <a:pPr lvl="1"/>
            <a:r>
              <a:rPr lang="en-US" dirty="0"/>
              <a:t>3. </a:t>
            </a:r>
            <a:r>
              <a:rPr lang="en-US" dirty="0">
                <a:solidFill>
                  <a:srgbClr val="19A3EF"/>
                </a:solidFill>
              </a:rPr>
              <a:t>Layer C deposited</a:t>
            </a:r>
          </a:p>
          <a:p>
            <a:pPr lvl="1"/>
            <a:r>
              <a:rPr lang="en-US" dirty="0"/>
              <a:t>4. </a:t>
            </a:r>
            <a:r>
              <a:rPr lang="en-US" dirty="0">
                <a:solidFill>
                  <a:srgbClr val="973721"/>
                </a:solidFill>
              </a:rPr>
              <a:t>Layer D deposited</a:t>
            </a:r>
          </a:p>
          <a:p>
            <a:pPr lvl="1"/>
            <a:r>
              <a:rPr lang="en-US" dirty="0"/>
              <a:t>5. </a:t>
            </a:r>
            <a:r>
              <a:rPr lang="en-US" dirty="0">
                <a:solidFill>
                  <a:srgbClr val="301CE4"/>
                </a:solidFill>
              </a:rPr>
              <a:t>Layer E deposited</a:t>
            </a:r>
          </a:p>
          <a:p>
            <a:pPr lvl="1"/>
            <a:r>
              <a:rPr lang="en-US" dirty="0"/>
              <a:t>6. </a:t>
            </a:r>
            <a:r>
              <a:rPr lang="en-US" dirty="0">
                <a:solidFill>
                  <a:srgbClr val="FFFF00"/>
                </a:solidFill>
              </a:rPr>
              <a:t>Faulting offsets the layers</a:t>
            </a:r>
          </a:p>
        </p:txBody>
      </p:sp>
      <p:grpSp>
        <p:nvGrpSpPr>
          <p:cNvPr id="16" name="Group 15">
            <a:extLst>
              <a:ext uri="{FF2B5EF4-FFF2-40B4-BE49-F238E27FC236}">
                <a16:creationId xmlns:a16="http://schemas.microsoft.com/office/drawing/2014/main" id="{11FD4052-0EB5-1346-95D5-ED46719DB8B9}"/>
              </a:ext>
            </a:extLst>
          </p:cNvPr>
          <p:cNvGrpSpPr/>
          <p:nvPr/>
        </p:nvGrpSpPr>
        <p:grpSpPr>
          <a:xfrm>
            <a:off x="5142155" y="1452282"/>
            <a:ext cx="6831106" cy="5088191"/>
            <a:chOff x="5142155" y="1452282"/>
            <a:chExt cx="6831106" cy="5088191"/>
          </a:xfrm>
        </p:grpSpPr>
        <p:pic>
          <p:nvPicPr>
            <p:cNvPr id="6146" name="Picture 2" descr="The Moab Fault - Utah | Геология">
              <a:extLst>
                <a:ext uri="{FF2B5EF4-FFF2-40B4-BE49-F238E27FC236}">
                  <a16:creationId xmlns:a16="http://schemas.microsoft.com/office/drawing/2014/main" id="{E1A30FE2-961D-6B44-A3DF-E87D37FE8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608" y="1479707"/>
              <a:ext cx="6747688" cy="506076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620D5E1C-7073-AF46-B4ED-6DAC94DF2FA3}"/>
                </a:ext>
              </a:extLst>
            </p:cNvPr>
            <p:cNvSpPr/>
            <p:nvPr/>
          </p:nvSpPr>
          <p:spPr>
            <a:xfrm>
              <a:off x="5142155" y="3625327"/>
              <a:ext cx="3861996" cy="2043953"/>
            </a:xfrm>
            <a:custGeom>
              <a:avLst/>
              <a:gdLst>
                <a:gd name="connsiteX0" fmla="*/ 3861996 w 3861996"/>
                <a:gd name="connsiteY0" fmla="*/ 1936377 h 2043953"/>
                <a:gd name="connsiteX1" fmla="*/ 3700631 w 3861996"/>
                <a:gd name="connsiteY1" fmla="*/ 1635162 h 2043953"/>
                <a:gd name="connsiteX2" fmla="*/ 3560781 w 3861996"/>
                <a:gd name="connsiteY2" fmla="*/ 1215614 h 2043953"/>
                <a:gd name="connsiteX3" fmla="*/ 3463963 w 3861996"/>
                <a:gd name="connsiteY3" fmla="*/ 989704 h 2043953"/>
                <a:gd name="connsiteX4" fmla="*/ 3313356 w 3861996"/>
                <a:gd name="connsiteY4" fmla="*/ 666974 h 2043953"/>
                <a:gd name="connsiteX5" fmla="*/ 3216537 w 3861996"/>
                <a:gd name="connsiteY5" fmla="*/ 494852 h 2043953"/>
                <a:gd name="connsiteX6" fmla="*/ 3141233 w 3861996"/>
                <a:gd name="connsiteY6" fmla="*/ 376518 h 2043953"/>
                <a:gd name="connsiteX7" fmla="*/ 2990626 w 3861996"/>
                <a:gd name="connsiteY7" fmla="*/ 322729 h 2043953"/>
                <a:gd name="connsiteX8" fmla="*/ 2689412 w 3861996"/>
                <a:gd name="connsiteY8" fmla="*/ 279699 h 2043953"/>
                <a:gd name="connsiteX9" fmla="*/ 2431229 w 3861996"/>
                <a:gd name="connsiteY9" fmla="*/ 268941 h 2043953"/>
                <a:gd name="connsiteX10" fmla="*/ 2183803 w 3861996"/>
                <a:gd name="connsiteY10" fmla="*/ 258184 h 2043953"/>
                <a:gd name="connsiteX11" fmla="*/ 1850316 w 3861996"/>
                <a:gd name="connsiteY11" fmla="*/ 247426 h 2043953"/>
                <a:gd name="connsiteX12" fmla="*/ 1570617 w 3861996"/>
                <a:gd name="connsiteY12" fmla="*/ 193638 h 2043953"/>
                <a:gd name="connsiteX13" fmla="*/ 1237130 w 3861996"/>
                <a:gd name="connsiteY13" fmla="*/ 96819 h 2043953"/>
                <a:gd name="connsiteX14" fmla="*/ 925158 w 3861996"/>
                <a:gd name="connsiteY14" fmla="*/ 53788 h 2043953"/>
                <a:gd name="connsiteX15" fmla="*/ 419549 w 3861996"/>
                <a:gd name="connsiteY15" fmla="*/ 21515 h 2043953"/>
                <a:gd name="connsiteX16" fmla="*/ 118334 w 3861996"/>
                <a:gd name="connsiteY16" fmla="*/ 0 h 2043953"/>
                <a:gd name="connsiteX17" fmla="*/ 118334 w 3861996"/>
                <a:gd name="connsiteY17" fmla="*/ 0 h 2043953"/>
                <a:gd name="connsiteX18" fmla="*/ 0 w 3861996"/>
                <a:gd name="connsiteY18" fmla="*/ 0 h 2043953"/>
                <a:gd name="connsiteX19" fmla="*/ 10758 w 3861996"/>
                <a:gd name="connsiteY19" fmla="*/ 1957892 h 2043953"/>
                <a:gd name="connsiteX20" fmla="*/ 613186 w 3861996"/>
                <a:gd name="connsiteY20" fmla="*/ 2000922 h 2043953"/>
                <a:gd name="connsiteX21" fmla="*/ 989704 w 3861996"/>
                <a:gd name="connsiteY21" fmla="*/ 2043953 h 2043953"/>
                <a:gd name="connsiteX22" fmla="*/ 1667436 w 3861996"/>
                <a:gd name="connsiteY22" fmla="*/ 1979407 h 2043953"/>
                <a:gd name="connsiteX23" fmla="*/ 2237591 w 3861996"/>
                <a:gd name="connsiteY23" fmla="*/ 2011680 h 2043953"/>
                <a:gd name="connsiteX24" fmla="*/ 2861534 w 3861996"/>
                <a:gd name="connsiteY24" fmla="*/ 1936377 h 2043953"/>
                <a:gd name="connsiteX25" fmla="*/ 3345629 w 3861996"/>
                <a:gd name="connsiteY25" fmla="*/ 1947134 h 2043953"/>
                <a:gd name="connsiteX26" fmla="*/ 3711389 w 3861996"/>
                <a:gd name="connsiteY26" fmla="*/ 1957892 h 2043953"/>
                <a:gd name="connsiteX27" fmla="*/ 3861996 w 3861996"/>
                <a:gd name="connsiteY27" fmla="*/ 1936377 h 204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61996" h="2043953">
                  <a:moveTo>
                    <a:pt x="3861996" y="1936377"/>
                  </a:moveTo>
                  <a:lnTo>
                    <a:pt x="3700631" y="1635162"/>
                  </a:lnTo>
                  <a:lnTo>
                    <a:pt x="3560781" y="1215614"/>
                  </a:lnTo>
                  <a:lnTo>
                    <a:pt x="3463963" y="989704"/>
                  </a:lnTo>
                  <a:lnTo>
                    <a:pt x="3313356" y="666974"/>
                  </a:lnTo>
                  <a:lnTo>
                    <a:pt x="3216537" y="494852"/>
                  </a:lnTo>
                  <a:lnTo>
                    <a:pt x="3141233" y="376518"/>
                  </a:lnTo>
                  <a:lnTo>
                    <a:pt x="2990626" y="322729"/>
                  </a:lnTo>
                  <a:lnTo>
                    <a:pt x="2689412" y="279699"/>
                  </a:lnTo>
                  <a:lnTo>
                    <a:pt x="2431229" y="268941"/>
                  </a:lnTo>
                  <a:lnTo>
                    <a:pt x="2183803" y="258184"/>
                  </a:lnTo>
                  <a:lnTo>
                    <a:pt x="1850316" y="247426"/>
                  </a:lnTo>
                  <a:lnTo>
                    <a:pt x="1570617" y="193638"/>
                  </a:lnTo>
                  <a:lnTo>
                    <a:pt x="1237130" y="96819"/>
                  </a:lnTo>
                  <a:lnTo>
                    <a:pt x="925158" y="53788"/>
                  </a:lnTo>
                  <a:lnTo>
                    <a:pt x="419549" y="21515"/>
                  </a:lnTo>
                  <a:lnTo>
                    <a:pt x="118334" y="0"/>
                  </a:lnTo>
                  <a:lnTo>
                    <a:pt x="118334" y="0"/>
                  </a:lnTo>
                  <a:lnTo>
                    <a:pt x="0" y="0"/>
                  </a:lnTo>
                  <a:lnTo>
                    <a:pt x="10758" y="1957892"/>
                  </a:lnTo>
                  <a:lnTo>
                    <a:pt x="613186" y="2000922"/>
                  </a:lnTo>
                  <a:lnTo>
                    <a:pt x="989704" y="2043953"/>
                  </a:lnTo>
                  <a:lnTo>
                    <a:pt x="1667436" y="1979407"/>
                  </a:lnTo>
                  <a:lnTo>
                    <a:pt x="2237591" y="2011680"/>
                  </a:lnTo>
                  <a:lnTo>
                    <a:pt x="2861534" y="1936377"/>
                  </a:lnTo>
                  <a:lnTo>
                    <a:pt x="3345629" y="1947134"/>
                  </a:lnTo>
                  <a:lnTo>
                    <a:pt x="3711389" y="1957892"/>
                  </a:lnTo>
                  <a:lnTo>
                    <a:pt x="3861996" y="1936377"/>
                  </a:lnTo>
                  <a:close/>
                </a:path>
              </a:pathLst>
            </a:custGeom>
            <a:solidFill>
              <a:srgbClr val="97BE49">
                <a:alpha val="50196"/>
              </a:srgbClr>
            </a:solidFill>
            <a:ln>
              <a:solidFill>
                <a:srgbClr val="97B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FB2DD66-76DE-AB43-A4A2-EF176BC9F332}"/>
                </a:ext>
              </a:extLst>
            </p:cNvPr>
            <p:cNvSpPr/>
            <p:nvPr/>
          </p:nvSpPr>
          <p:spPr>
            <a:xfrm>
              <a:off x="8649148" y="4152452"/>
              <a:ext cx="3270325" cy="1420009"/>
            </a:xfrm>
            <a:custGeom>
              <a:avLst/>
              <a:gdLst>
                <a:gd name="connsiteX0" fmla="*/ 0 w 3270325"/>
                <a:gd name="connsiteY0" fmla="*/ 0 h 1420009"/>
                <a:gd name="connsiteX1" fmla="*/ 10758 w 3270325"/>
                <a:gd name="connsiteY1" fmla="*/ 505609 h 1420009"/>
                <a:gd name="connsiteX2" fmla="*/ 118334 w 3270325"/>
                <a:gd name="connsiteY2" fmla="*/ 860612 h 1420009"/>
                <a:gd name="connsiteX3" fmla="*/ 311972 w 3270325"/>
                <a:gd name="connsiteY3" fmla="*/ 1258644 h 1420009"/>
                <a:gd name="connsiteX4" fmla="*/ 376518 w 3270325"/>
                <a:gd name="connsiteY4" fmla="*/ 1355463 h 1420009"/>
                <a:gd name="connsiteX5" fmla="*/ 839097 w 3270325"/>
                <a:gd name="connsiteY5" fmla="*/ 1376979 h 1420009"/>
                <a:gd name="connsiteX6" fmla="*/ 1247887 w 3270325"/>
                <a:gd name="connsiteY6" fmla="*/ 1420009 h 1420009"/>
                <a:gd name="connsiteX7" fmla="*/ 1688951 w 3270325"/>
                <a:gd name="connsiteY7" fmla="*/ 1409252 h 1420009"/>
                <a:gd name="connsiteX8" fmla="*/ 2119257 w 3270325"/>
                <a:gd name="connsiteY8" fmla="*/ 1409252 h 1420009"/>
                <a:gd name="connsiteX9" fmla="*/ 2689412 w 3270325"/>
                <a:gd name="connsiteY9" fmla="*/ 1376979 h 1420009"/>
                <a:gd name="connsiteX10" fmla="*/ 3162748 w 3270325"/>
                <a:gd name="connsiteY10" fmla="*/ 1387736 h 1420009"/>
                <a:gd name="connsiteX11" fmla="*/ 3259567 w 3270325"/>
                <a:gd name="connsiteY11" fmla="*/ 1387736 h 1420009"/>
                <a:gd name="connsiteX12" fmla="*/ 3270325 w 3270325"/>
                <a:gd name="connsiteY12" fmla="*/ 935915 h 1420009"/>
                <a:gd name="connsiteX13" fmla="*/ 2936838 w 3270325"/>
                <a:gd name="connsiteY13" fmla="*/ 860612 h 1420009"/>
                <a:gd name="connsiteX14" fmla="*/ 2517290 w 3270325"/>
                <a:gd name="connsiteY14" fmla="*/ 699247 h 1420009"/>
                <a:gd name="connsiteX15" fmla="*/ 2108499 w 3270325"/>
                <a:gd name="connsiteY15" fmla="*/ 570155 h 1420009"/>
                <a:gd name="connsiteX16" fmla="*/ 1785770 w 3270325"/>
                <a:gd name="connsiteY16" fmla="*/ 355002 h 1420009"/>
                <a:gd name="connsiteX17" fmla="*/ 1237130 w 3270325"/>
                <a:gd name="connsiteY17" fmla="*/ 225910 h 1420009"/>
                <a:gd name="connsiteX18" fmla="*/ 602428 w 3270325"/>
                <a:gd name="connsiteY18" fmla="*/ 96819 h 1420009"/>
                <a:gd name="connsiteX19" fmla="*/ 118334 w 3270325"/>
                <a:gd name="connsiteY19" fmla="*/ 32273 h 1420009"/>
                <a:gd name="connsiteX20" fmla="*/ 0 w 3270325"/>
                <a:gd name="connsiteY20" fmla="*/ 0 h 142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0325" h="1420009">
                  <a:moveTo>
                    <a:pt x="0" y="0"/>
                  </a:moveTo>
                  <a:lnTo>
                    <a:pt x="10758" y="505609"/>
                  </a:lnTo>
                  <a:lnTo>
                    <a:pt x="118334" y="860612"/>
                  </a:lnTo>
                  <a:lnTo>
                    <a:pt x="311972" y="1258644"/>
                  </a:lnTo>
                  <a:lnTo>
                    <a:pt x="376518" y="1355463"/>
                  </a:lnTo>
                  <a:lnTo>
                    <a:pt x="839097" y="1376979"/>
                  </a:lnTo>
                  <a:lnTo>
                    <a:pt x="1247887" y="1420009"/>
                  </a:lnTo>
                  <a:lnTo>
                    <a:pt x="1688951" y="1409252"/>
                  </a:lnTo>
                  <a:lnTo>
                    <a:pt x="2119257" y="1409252"/>
                  </a:lnTo>
                  <a:lnTo>
                    <a:pt x="2689412" y="1376979"/>
                  </a:lnTo>
                  <a:lnTo>
                    <a:pt x="3162748" y="1387736"/>
                  </a:lnTo>
                  <a:lnTo>
                    <a:pt x="3259567" y="1387736"/>
                  </a:lnTo>
                  <a:lnTo>
                    <a:pt x="3270325" y="935915"/>
                  </a:lnTo>
                  <a:lnTo>
                    <a:pt x="2936838" y="860612"/>
                  </a:lnTo>
                  <a:lnTo>
                    <a:pt x="2517290" y="699247"/>
                  </a:lnTo>
                  <a:lnTo>
                    <a:pt x="2108499" y="570155"/>
                  </a:lnTo>
                  <a:lnTo>
                    <a:pt x="1785770" y="355002"/>
                  </a:lnTo>
                  <a:lnTo>
                    <a:pt x="1237130" y="225910"/>
                  </a:lnTo>
                  <a:lnTo>
                    <a:pt x="602428" y="96819"/>
                  </a:lnTo>
                  <a:lnTo>
                    <a:pt x="118334" y="32273"/>
                  </a:lnTo>
                  <a:lnTo>
                    <a:pt x="0" y="0"/>
                  </a:lnTo>
                  <a:close/>
                </a:path>
              </a:pathLst>
            </a:custGeom>
            <a:solidFill>
              <a:srgbClr val="7C60C6">
                <a:alpha val="50196"/>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158E2D5-B906-6442-8082-831A263B0B3A}"/>
                </a:ext>
              </a:extLst>
            </p:cNvPr>
            <p:cNvSpPr/>
            <p:nvPr/>
          </p:nvSpPr>
          <p:spPr>
            <a:xfrm>
              <a:off x="5152913" y="2667896"/>
              <a:ext cx="3162748" cy="1355464"/>
            </a:xfrm>
            <a:custGeom>
              <a:avLst/>
              <a:gdLst>
                <a:gd name="connsiteX0" fmla="*/ 634701 w 3162748"/>
                <a:gd name="connsiteY0" fmla="*/ 0 h 1355464"/>
                <a:gd name="connsiteX1" fmla="*/ 64546 w 3162748"/>
                <a:gd name="connsiteY1" fmla="*/ 129092 h 1355464"/>
                <a:gd name="connsiteX2" fmla="*/ 64546 w 3162748"/>
                <a:gd name="connsiteY2" fmla="*/ 129092 h 1355464"/>
                <a:gd name="connsiteX3" fmla="*/ 0 w 3162748"/>
                <a:gd name="connsiteY3" fmla="*/ 957431 h 1355464"/>
                <a:gd name="connsiteX4" fmla="*/ 462579 w 3162748"/>
                <a:gd name="connsiteY4" fmla="*/ 957431 h 1355464"/>
                <a:gd name="connsiteX5" fmla="*/ 1011219 w 3162748"/>
                <a:gd name="connsiteY5" fmla="*/ 1000462 h 1355464"/>
                <a:gd name="connsiteX6" fmla="*/ 1495313 w 3162748"/>
                <a:gd name="connsiteY6" fmla="*/ 1108038 h 1355464"/>
                <a:gd name="connsiteX7" fmla="*/ 1914861 w 3162748"/>
                <a:gd name="connsiteY7" fmla="*/ 1204857 h 1355464"/>
                <a:gd name="connsiteX8" fmla="*/ 2904565 w 3162748"/>
                <a:gd name="connsiteY8" fmla="*/ 1226372 h 1355464"/>
                <a:gd name="connsiteX9" fmla="*/ 3162748 w 3162748"/>
                <a:gd name="connsiteY9" fmla="*/ 1355464 h 1355464"/>
                <a:gd name="connsiteX10" fmla="*/ 2926080 w 3162748"/>
                <a:gd name="connsiteY10" fmla="*/ 860612 h 1355464"/>
                <a:gd name="connsiteX11" fmla="*/ 2732442 w 3162748"/>
                <a:gd name="connsiteY11" fmla="*/ 516368 h 1355464"/>
                <a:gd name="connsiteX12" fmla="*/ 2506532 w 3162748"/>
                <a:gd name="connsiteY12" fmla="*/ 182880 h 1355464"/>
                <a:gd name="connsiteX13" fmla="*/ 1904103 w 3162748"/>
                <a:gd name="connsiteY13" fmla="*/ 118335 h 1355464"/>
                <a:gd name="connsiteX14" fmla="*/ 1409252 w 3162748"/>
                <a:gd name="connsiteY14" fmla="*/ 86062 h 1355464"/>
                <a:gd name="connsiteX15" fmla="*/ 1075765 w 3162748"/>
                <a:gd name="connsiteY15" fmla="*/ 21516 h 1355464"/>
                <a:gd name="connsiteX16" fmla="*/ 634701 w 3162748"/>
                <a:gd name="connsiteY16" fmla="*/ 0 h 135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2748" h="1355464">
                  <a:moveTo>
                    <a:pt x="634701" y="0"/>
                  </a:moveTo>
                  <a:lnTo>
                    <a:pt x="64546" y="129092"/>
                  </a:lnTo>
                  <a:lnTo>
                    <a:pt x="64546" y="129092"/>
                  </a:lnTo>
                  <a:lnTo>
                    <a:pt x="0" y="957431"/>
                  </a:lnTo>
                  <a:lnTo>
                    <a:pt x="462579" y="957431"/>
                  </a:lnTo>
                  <a:lnTo>
                    <a:pt x="1011219" y="1000462"/>
                  </a:lnTo>
                  <a:lnTo>
                    <a:pt x="1495313" y="1108038"/>
                  </a:lnTo>
                  <a:lnTo>
                    <a:pt x="1914861" y="1204857"/>
                  </a:lnTo>
                  <a:lnTo>
                    <a:pt x="2904565" y="1226372"/>
                  </a:lnTo>
                  <a:lnTo>
                    <a:pt x="3162748" y="1355464"/>
                  </a:lnTo>
                  <a:lnTo>
                    <a:pt x="2926080" y="860612"/>
                  </a:lnTo>
                  <a:lnTo>
                    <a:pt x="2732442" y="516368"/>
                  </a:lnTo>
                  <a:lnTo>
                    <a:pt x="2506532" y="182880"/>
                  </a:lnTo>
                  <a:lnTo>
                    <a:pt x="1904103" y="118335"/>
                  </a:lnTo>
                  <a:lnTo>
                    <a:pt x="1409252" y="86062"/>
                  </a:lnTo>
                  <a:lnTo>
                    <a:pt x="1075765" y="21516"/>
                  </a:lnTo>
                  <a:lnTo>
                    <a:pt x="634701" y="0"/>
                  </a:lnTo>
                  <a:close/>
                </a:path>
              </a:pathLst>
            </a:custGeom>
            <a:solidFill>
              <a:srgbClr val="7C60C6">
                <a:alpha val="50196"/>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3B0D5DB-F00E-A645-9A44-80B4E61BA6EA}"/>
                </a:ext>
              </a:extLst>
            </p:cNvPr>
            <p:cNvSpPr/>
            <p:nvPr/>
          </p:nvSpPr>
          <p:spPr>
            <a:xfrm>
              <a:off x="5185186" y="2130014"/>
              <a:ext cx="2366682" cy="710005"/>
            </a:xfrm>
            <a:custGeom>
              <a:avLst/>
              <a:gdLst>
                <a:gd name="connsiteX0" fmla="*/ 32273 w 2366682"/>
                <a:gd name="connsiteY0" fmla="*/ 301214 h 710005"/>
                <a:gd name="connsiteX1" fmla="*/ 408790 w 2366682"/>
                <a:gd name="connsiteY1" fmla="*/ 279699 h 710005"/>
                <a:gd name="connsiteX2" fmla="*/ 613186 w 2366682"/>
                <a:gd name="connsiteY2" fmla="*/ 225911 h 710005"/>
                <a:gd name="connsiteX3" fmla="*/ 914400 w 2366682"/>
                <a:gd name="connsiteY3" fmla="*/ 0 h 710005"/>
                <a:gd name="connsiteX4" fmla="*/ 1398494 w 2366682"/>
                <a:gd name="connsiteY4" fmla="*/ 0 h 710005"/>
                <a:gd name="connsiteX5" fmla="*/ 1936376 w 2366682"/>
                <a:gd name="connsiteY5" fmla="*/ 32273 h 710005"/>
                <a:gd name="connsiteX6" fmla="*/ 2065468 w 2366682"/>
                <a:gd name="connsiteY6" fmla="*/ 215153 h 710005"/>
                <a:gd name="connsiteX7" fmla="*/ 2334409 w 2366682"/>
                <a:gd name="connsiteY7" fmla="*/ 645459 h 710005"/>
                <a:gd name="connsiteX8" fmla="*/ 2366682 w 2366682"/>
                <a:gd name="connsiteY8" fmla="*/ 710005 h 710005"/>
                <a:gd name="connsiteX9" fmla="*/ 2043953 w 2366682"/>
                <a:gd name="connsiteY9" fmla="*/ 645459 h 710005"/>
                <a:gd name="connsiteX10" fmla="*/ 1624405 w 2366682"/>
                <a:gd name="connsiteY10" fmla="*/ 602428 h 710005"/>
                <a:gd name="connsiteX11" fmla="*/ 1237129 w 2366682"/>
                <a:gd name="connsiteY11" fmla="*/ 591671 h 710005"/>
                <a:gd name="connsiteX12" fmla="*/ 882127 w 2366682"/>
                <a:gd name="connsiteY12" fmla="*/ 494852 h 710005"/>
                <a:gd name="connsiteX13" fmla="*/ 720762 w 2366682"/>
                <a:gd name="connsiteY13" fmla="*/ 527125 h 710005"/>
                <a:gd name="connsiteX14" fmla="*/ 376518 w 2366682"/>
                <a:gd name="connsiteY14" fmla="*/ 580913 h 710005"/>
                <a:gd name="connsiteX15" fmla="*/ 64546 w 2366682"/>
                <a:gd name="connsiteY15" fmla="*/ 623944 h 710005"/>
                <a:gd name="connsiteX16" fmla="*/ 0 w 2366682"/>
                <a:gd name="connsiteY16" fmla="*/ 688490 h 710005"/>
                <a:gd name="connsiteX17" fmla="*/ 32273 w 2366682"/>
                <a:gd name="connsiteY17" fmla="*/ 301214 h 7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6682" h="710005">
                  <a:moveTo>
                    <a:pt x="32273" y="301214"/>
                  </a:moveTo>
                  <a:lnTo>
                    <a:pt x="408790" y="279699"/>
                  </a:lnTo>
                  <a:lnTo>
                    <a:pt x="613186" y="225911"/>
                  </a:lnTo>
                  <a:lnTo>
                    <a:pt x="914400" y="0"/>
                  </a:lnTo>
                  <a:lnTo>
                    <a:pt x="1398494" y="0"/>
                  </a:lnTo>
                  <a:lnTo>
                    <a:pt x="1936376" y="32273"/>
                  </a:lnTo>
                  <a:lnTo>
                    <a:pt x="2065468" y="215153"/>
                  </a:lnTo>
                  <a:lnTo>
                    <a:pt x="2334409" y="645459"/>
                  </a:lnTo>
                  <a:lnTo>
                    <a:pt x="2366682" y="710005"/>
                  </a:lnTo>
                  <a:lnTo>
                    <a:pt x="2043953" y="645459"/>
                  </a:lnTo>
                  <a:lnTo>
                    <a:pt x="1624405" y="602428"/>
                  </a:lnTo>
                  <a:lnTo>
                    <a:pt x="1237129" y="591671"/>
                  </a:lnTo>
                  <a:lnTo>
                    <a:pt x="882127" y="494852"/>
                  </a:lnTo>
                  <a:lnTo>
                    <a:pt x="720762" y="527125"/>
                  </a:lnTo>
                  <a:lnTo>
                    <a:pt x="376518" y="580913"/>
                  </a:lnTo>
                  <a:lnTo>
                    <a:pt x="64546" y="623944"/>
                  </a:lnTo>
                  <a:lnTo>
                    <a:pt x="0" y="688490"/>
                  </a:lnTo>
                  <a:lnTo>
                    <a:pt x="32273" y="301214"/>
                  </a:lnTo>
                  <a:close/>
                </a:path>
              </a:pathLst>
            </a:custGeom>
            <a:solidFill>
              <a:srgbClr val="19A3EF">
                <a:alpha val="50196"/>
              </a:srgbClr>
            </a:solidFill>
            <a:ln>
              <a:solidFill>
                <a:srgbClr val="19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2954C78-2CA6-FD45-B3C1-F186A49C418E}"/>
                </a:ext>
              </a:extLst>
            </p:cNvPr>
            <p:cNvSpPr/>
            <p:nvPr/>
          </p:nvSpPr>
          <p:spPr>
            <a:xfrm>
              <a:off x="8294146" y="3270325"/>
              <a:ext cx="3679115" cy="1796527"/>
            </a:xfrm>
            <a:custGeom>
              <a:avLst/>
              <a:gdLst>
                <a:gd name="connsiteX0" fmla="*/ 0 w 3679115"/>
                <a:gd name="connsiteY0" fmla="*/ 0 h 1796527"/>
                <a:gd name="connsiteX1" fmla="*/ 279699 w 3679115"/>
                <a:gd name="connsiteY1" fmla="*/ 559397 h 1796527"/>
                <a:gd name="connsiteX2" fmla="*/ 376518 w 3679115"/>
                <a:gd name="connsiteY2" fmla="*/ 882127 h 1796527"/>
                <a:gd name="connsiteX3" fmla="*/ 1280160 w 3679115"/>
                <a:gd name="connsiteY3" fmla="*/ 1021976 h 1796527"/>
                <a:gd name="connsiteX4" fmla="*/ 2173045 w 3679115"/>
                <a:gd name="connsiteY4" fmla="*/ 1247887 h 1796527"/>
                <a:gd name="connsiteX5" fmla="*/ 2700169 w 3679115"/>
                <a:gd name="connsiteY5" fmla="*/ 1527586 h 1796527"/>
                <a:gd name="connsiteX6" fmla="*/ 3399416 w 3679115"/>
                <a:gd name="connsiteY6" fmla="*/ 1731981 h 1796527"/>
                <a:gd name="connsiteX7" fmla="*/ 3657600 w 3679115"/>
                <a:gd name="connsiteY7" fmla="*/ 1796527 h 1796527"/>
                <a:gd name="connsiteX8" fmla="*/ 3679115 w 3679115"/>
                <a:gd name="connsiteY8" fmla="*/ 1506070 h 1796527"/>
                <a:gd name="connsiteX9" fmla="*/ 3625327 w 3679115"/>
                <a:gd name="connsiteY9" fmla="*/ 1301675 h 1796527"/>
                <a:gd name="connsiteX10" fmla="*/ 3313355 w 3679115"/>
                <a:gd name="connsiteY10" fmla="*/ 1118795 h 1796527"/>
                <a:gd name="connsiteX11" fmla="*/ 3119718 w 3679115"/>
                <a:gd name="connsiteY11" fmla="*/ 860611 h 1796527"/>
                <a:gd name="connsiteX12" fmla="*/ 2786230 w 3679115"/>
                <a:gd name="connsiteY12" fmla="*/ 731520 h 1796527"/>
                <a:gd name="connsiteX13" fmla="*/ 2334409 w 3679115"/>
                <a:gd name="connsiteY13" fmla="*/ 570155 h 1796527"/>
                <a:gd name="connsiteX14" fmla="*/ 1850315 w 3679115"/>
                <a:gd name="connsiteY14" fmla="*/ 419548 h 1796527"/>
                <a:gd name="connsiteX15" fmla="*/ 914400 w 3679115"/>
                <a:gd name="connsiteY15" fmla="*/ 193637 h 1796527"/>
                <a:gd name="connsiteX16" fmla="*/ 258183 w 3679115"/>
                <a:gd name="connsiteY16" fmla="*/ 32273 h 1796527"/>
                <a:gd name="connsiteX17" fmla="*/ 0 w 3679115"/>
                <a:gd name="connsiteY17" fmla="*/ 0 h 179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9115" h="1796527">
                  <a:moveTo>
                    <a:pt x="0" y="0"/>
                  </a:moveTo>
                  <a:lnTo>
                    <a:pt x="279699" y="559397"/>
                  </a:lnTo>
                  <a:lnTo>
                    <a:pt x="376518" y="882127"/>
                  </a:lnTo>
                  <a:lnTo>
                    <a:pt x="1280160" y="1021976"/>
                  </a:lnTo>
                  <a:lnTo>
                    <a:pt x="2173045" y="1247887"/>
                  </a:lnTo>
                  <a:lnTo>
                    <a:pt x="2700169" y="1527586"/>
                  </a:lnTo>
                  <a:lnTo>
                    <a:pt x="3399416" y="1731981"/>
                  </a:lnTo>
                  <a:lnTo>
                    <a:pt x="3657600" y="1796527"/>
                  </a:lnTo>
                  <a:lnTo>
                    <a:pt x="3679115" y="1506070"/>
                  </a:lnTo>
                  <a:lnTo>
                    <a:pt x="3625327" y="1301675"/>
                  </a:lnTo>
                  <a:lnTo>
                    <a:pt x="3313355" y="1118795"/>
                  </a:lnTo>
                  <a:lnTo>
                    <a:pt x="3119718" y="860611"/>
                  </a:lnTo>
                  <a:lnTo>
                    <a:pt x="2786230" y="731520"/>
                  </a:lnTo>
                  <a:lnTo>
                    <a:pt x="2334409" y="570155"/>
                  </a:lnTo>
                  <a:lnTo>
                    <a:pt x="1850315" y="419548"/>
                  </a:lnTo>
                  <a:lnTo>
                    <a:pt x="914400" y="193637"/>
                  </a:lnTo>
                  <a:lnTo>
                    <a:pt x="258183" y="32273"/>
                  </a:lnTo>
                  <a:lnTo>
                    <a:pt x="0" y="0"/>
                  </a:lnTo>
                  <a:close/>
                </a:path>
              </a:pathLst>
            </a:custGeom>
            <a:solidFill>
              <a:srgbClr val="19A3EF">
                <a:alpha val="50196"/>
              </a:srgbClr>
            </a:solidFill>
            <a:ln>
              <a:solidFill>
                <a:srgbClr val="19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5595FE8-10D4-9C47-B75B-B699E474E963}"/>
                </a:ext>
              </a:extLst>
            </p:cNvPr>
            <p:cNvSpPr/>
            <p:nvPr/>
          </p:nvSpPr>
          <p:spPr>
            <a:xfrm>
              <a:off x="5152913" y="1688951"/>
              <a:ext cx="1979407" cy="774550"/>
            </a:xfrm>
            <a:custGeom>
              <a:avLst/>
              <a:gdLst>
                <a:gd name="connsiteX0" fmla="*/ 21515 w 1979407"/>
                <a:gd name="connsiteY0" fmla="*/ 774550 h 774550"/>
                <a:gd name="connsiteX1" fmla="*/ 0 w 1979407"/>
                <a:gd name="connsiteY1" fmla="*/ 462578 h 774550"/>
                <a:gd name="connsiteX2" fmla="*/ 365760 w 1979407"/>
                <a:gd name="connsiteY2" fmla="*/ 441063 h 774550"/>
                <a:gd name="connsiteX3" fmla="*/ 688489 w 1979407"/>
                <a:gd name="connsiteY3" fmla="*/ 204395 h 774550"/>
                <a:gd name="connsiteX4" fmla="*/ 1280160 w 1979407"/>
                <a:gd name="connsiteY4" fmla="*/ 53788 h 774550"/>
                <a:gd name="connsiteX5" fmla="*/ 1495313 w 1979407"/>
                <a:gd name="connsiteY5" fmla="*/ 0 h 774550"/>
                <a:gd name="connsiteX6" fmla="*/ 1495313 w 1979407"/>
                <a:gd name="connsiteY6" fmla="*/ 0 h 774550"/>
                <a:gd name="connsiteX7" fmla="*/ 1796527 w 1979407"/>
                <a:gd name="connsiteY7" fmla="*/ 172122 h 774550"/>
                <a:gd name="connsiteX8" fmla="*/ 1947134 w 1979407"/>
                <a:gd name="connsiteY8" fmla="*/ 408790 h 774550"/>
                <a:gd name="connsiteX9" fmla="*/ 1979407 w 1979407"/>
                <a:gd name="connsiteY9" fmla="*/ 505609 h 774550"/>
                <a:gd name="connsiteX10" fmla="*/ 1344706 w 1979407"/>
                <a:gd name="connsiteY10" fmla="*/ 441063 h 774550"/>
                <a:gd name="connsiteX11" fmla="*/ 1011219 w 1979407"/>
                <a:gd name="connsiteY11" fmla="*/ 441063 h 774550"/>
                <a:gd name="connsiteX12" fmla="*/ 914400 w 1979407"/>
                <a:gd name="connsiteY12" fmla="*/ 441063 h 774550"/>
                <a:gd name="connsiteX13" fmla="*/ 645459 w 1979407"/>
                <a:gd name="connsiteY13" fmla="*/ 677731 h 774550"/>
                <a:gd name="connsiteX14" fmla="*/ 355002 w 1979407"/>
                <a:gd name="connsiteY14" fmla="*/ 742277 h 774550"/>
                <a:gd name="connsiteX15" fmla="*/ 129092 w 1979407"/>
                <a:gd name="connsiteY15" fmla="*/ 753035 h 774550"/>
                <a:gd name="connsiteX16" fmla="*/ 21515 w 1979407"/>
                <a:gd name="connsiteY16" fmla="*/ 774550 h 77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9407" h="774550">
                  <a:moveTo>
                    <a:pt x="21515" y="774550"/>
                  </a:moveTo>
                  <a:lnTo>
                    <a:pt x="0" y="462578"/>
                  </a:lnTo>
                  <a:lnTo>
                    <a:pt x="365760" y="441063"/>
                  </a:lnTo>
                  <a:lnTo>
                    <a:pt x="688489" y="204395"/>
                  </a:lnTo>
                  <a:lnTo>
                    <a:pt x="1280160" y="53788"/>
                  </a:lnTo>
                  <a:lnTo>
                    <a:pt x="1495313" y="0"/>
                  </a:lnTo>
                  <a:lnTo>
                    <a:pt x="1495313" y="0"/>
                  </a:lnTo>
                  <a:lnTo>
                    <a:pt x="1796527" y="172122"/>
                  </a:lnTo>
                  <a:lnTo>
                    <a:pt x="1947134" y="408790"/>
                  </a:lnTo>
                  <a:lnTo>
                    <a:pt x="1979407" y="505609"/>
                  </a:lnTo>
                  <a:lnTo>
                    <a:pt x="1344706" y="441063"/>
                  </a:lnTo>
                  <a:lnTo>
                    <a:pt x="1011219" y="441063"/>
                  </a:lnTo>
                  <a:lnTo>
                    <a:pt x="914400" y="441063"/>
                  </a:lnTo>
                  <a:lnTo>
                    <a:pt x="645459" y="677731"/>
                  </a:lnTo>
                  <a:lnTo>
                    <a:pt x="355002" y="742277"/>
                  </a:lnTo>
                  <a:lnTo>
                    <a:pt x="129092" y="753035"/>
                  </a:lnTo>
                  <a:lnTo>
                    <a:pt x="21515" y="774550"/>
                  </a:lnTo>
                  <a:close/>
                </a:path>
              </a:pathLst>
            </a:custGeom>
            <a:solidFill>
              <a:srgbClr val="973721">
                <a:alpha val="50196"/>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93182DB8-3519-7C48-B15D-50FB133A2AC2}"/>
                </a:ext>
              </a:extLst>
            </p:cNvPr>
            <p:cNvSpPr/>
            <p:nvPr/>
          </p:nvSpPr>
          <p:spPr>
            <a:xfrm>
              <a:off x="7670202" y="2345167"/>
              <a:ext cx="4270786" cy="2194560"/>
            </a:xfrm>
            <a:custGeom>
              <a:avLst/>
              <a:gdLst>
                <a:gd name="connsiteX0" fmla="*/ 0 w 4270786"/>
                <a:gd name="connsiteY0" fmla="*/ 0 h 2194560"/>
                <a:gd name="connsiteX1" fmla="*/ 279699 w 4270786"/>
                <a:gd name="connsiteY1" fmla="*/ 473337 h 2194560"/>
                <a:gd name="connsiteX2" fmla="*/ 570156 w 4270786"/>
                <a:gd name="connsiteY2" fmla="*/ 839097 h 2194560"/>
                <a:gd name="connsiteX3" fmla="*/ 645459 w 4270786"/>
                <a:gd name="connsiteY3" fmla="*/ 978946 h 2194560"/>
                <a:gd name="connsiteX4" fmla="*/ 1420010 w 4270786"/>
                <a:gd name="connsiteY4" fmla="*/ 1075765 h 2194560"/>
                <a:gd name="connsiteX5" fmla="*/ 2065469 w 4270786"/>
                <a:gd name="connsiteY5" fmla="*/ 1237129 h 2194560"/>
                <a:gd name="connsiteX6" fmla="*/ 2635624 w 4270786"/>
                <a:gd name="connsiteY6" fmla="*/ 1376979 h 2194560"/>
                <a:gd name="connsiteX7" fmla="*/ 3141233 w 4270786"/>
                <a:gd name="connsiteY7" fmla="*/ 1549101 h 2194560"/>
                <a:gd name="connsiteX8" fmla="*/ 3517751 w 4270786"/>
                <a:gd name="connsiteY8" fmla="*/ 1699708 h 2194560"/>
                <a:gd name="connsiteX9" fmla="*/ 3775934 w 4270786"/>
                <a:gd name="connsiteY9" fmla="*/ 1796527 h 2194560"/>
                <a:gd name="connsiteX10" fmla="*/ 3915784 w 4270786"/>
                <a:gd name="connsiteY10" fmla="*/ 2022438 h 2194560"/>
                <a:gd name="connsiteX11" fmla="*/ 4087906 w 4270786"/>
                <a:gd name="connsiteY11" fmla="*/ 2108499 h 2194560"/>
                <a:gd name="connsiteX12" fmla="*/ 4270786 w 4270786"/>
                <a:gd name="connsiteY12" fmla="*/ 2194560 h 2194560"/>
                <a:gd name="connsiteX13" fmla="*/ 4249271 w 4270786"/>
                <a:gd name="connsiteY13" fmla="*/ 1258645 h 2194560"/>
                <a:gd name="connsiteX14" fmla="*/ 3861996 w 4270786"/>
                <a:gd name="connsiteY14" fmla="*/ 1226372 h 2194560"/>
                <a:gd name="connsiteX15" fmla="*/ 3506993 w 4270786"/>
                <a:gd name="connsiteY15" fmla="*/ 1075765 h 2194560"/>
                <a:gd name="connsiteX16" fmla="*/ 3205779 w 4270786"/>
                <a:gd name="connsiteY16" fmla="*/ 871369 h 2194560"/>
                <a:gd name="connsiteX17" fmla="*/ 2883050 w 4270786"/>
                <a:gd name="connsiteY17" fmla="*/ 548640 h 2194560"/>
                <a:gd name="connsiteX18" fmla="*/ 1968650 w 4270786"/>
                <a:gd name="connsiteY18" fmla="*/ 322729 h 2194560"/>
                <a:gd name="connsiteX19" fmla="*/ 1409252 w 4270786"/>
                <a:gd name="connsiteY19" fmla="*/ 129092 h 2194560"/>
                <a:gd name="connsiteX20" fmla="*/ 677732 w 4270786"/>
                <a:gd name="connsiteY20" fmla="*/ 32273 h 2194560"/>
                <a:gd name="connsiteX21" fmla="*/ 0 w 4270786"/>
                <a:gd name="connsiteY21"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0786" h="2194560">
                  <a:moveTo>
                    <a:pt x="0" y="0"/>
                  </a:moveTo>
                  <a:lnTo>
                    <a:pt x="279699" y="473337"/>
                  </a:lnTo>
                  <a:lnTo>
                    <a:pt x="570156" y="839097"/>
                  </a:lnTo>
                  <a:lnTo>
                    <a:pt x="645459" y="978946"/>
                  </a:lnTo>
                  <a:lnTo>
                    <a:pt x="1420010" y="1075765"/>
                  </a:lnTo>
                  <a:lnTo>
                    <a:pt x="2065469" y="1237129"/>
                  </a:lnTo>
                  <a:lnTo>
                    <a:pt x="2635624" y="1376979"/>
                  </a:lnTo>
                  <a:lnTo>
                    <a:pt x="3141233" y="1549101"/>
                  </a:lnTo>
                  <a:lnTo>
                    <a:pt x="3517751" y="1699708"/>
                  </a:lnTo>
                  <a:lnTo>
                    <a:pt x="3775934" y="1796527"/>
                  </a:lnTo>
                  <a:lnTo>
                    <a:pt x="3915784" y="2022438"/>
                  </a:lnTo>
                  <a:lnTo>
                    <a:pt x="4087906" y="2108499"/>
                  </a:lnTo>
                  <a:lnTo>
                    <a:pt x="4270786" y="2194560"/>
                  </a:lnTo>
                  <a:lnTo>
                    <a:pt x="4249271" y="1258645"/>
                  </a:lnTo>
                  <a:lnTo>
                    <a:pt x="3861996" y="1226372"/>
                  </a:lnTo>
                  <a:lnTo>
                    <a:pt x="3506993" y="1075765"/>
                  </a:lnTo>
                  <a:lnTo>
                    <a:pt x="3205779" y="871369"/>
                  </a:lnTo>
                  <a:lnTo>
                    <a:pt x="2883050" y="548640"/>
                  </a:lnTo>
                  <a:lnTo>
                    <a:pt x="1968650" y="322729"/>
                  </a:lnTo>
                  <a:lnTo>
                    <a:pt x="1409252" y="129092"/>
                  </a:lnTo>
                  <a:lnTo>
                    <a:pt x="677732" y="32273"/>
                  </a:lnTo>
                  <a:lnTo>
                    <a:pt x="0" y="0"/>
                  </a:lnTo>
                  <a:close/>
                </a:path>
              </a:pathLst>
            </a:custGeom>
            <a:solidFill>
              <a:srgbClr val="973721">
                <a:alpha val="50196"/>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A8A6E70-F3EA-834B-806A-453A3EA90329}"/>
                </a:ext>
              </a:extLst>
            </p:cNvPr>
            <p:cNvSpPr/>
            <p:nvPr/>
          </p:nvSpPr>
          <p:spPr>
            <a:xfrm>
              <a:off x="7153835" y="1452282"/>
              <a:ext cx="4787153" cy="2162287"/>
            </a:xfrm>
            <a:custGeom>
              <a:avLst/>
              <a:gdLst>
                <a:gd name="connsiteX0" fmla="*/ 53789 w 4787153"/>
                <a:gd name="connsiteY0" fmla="*/ 236669 h 2162287"/>
                <a:gd name="connsiteX1" fmla="*/ 301214 w 4787153"/>
                <a:gd name="connsiteY1" fmla="*/ 688490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107577 w 4787153"/>
                <a:gd name="connsiteY17" fmla="*/ 322730 h 2162287"/>
                <a:gd name="connsiteX18" fmla="*/ 333487 w 4787153"/>
                <a:gd name="connsiteY18" fmla="*/ 645459 h 2162287"/>
                <a:gd name="connsiteX19" fmla="*/ 505610 w 4787153"/>
                <a:gd name="connsiteY19" fmla="*/ 914400 h 2162287"/>
                <a:gd name="connsiteX20" fmla="*/ 53789 w 4787153"/>
                <a:gd name="connsiteY20" fmla="*/ 236669 h 2162287"/>
                <a:gd name="connsiteX0" fmla="*/ 53789 w 4787153"/>
                <a:gd name="connsiteY0" fmla="*/ 236669 h 2162287"/>
                <a:gd name="connsiteX1" fmla="*/ 606014 w 4787153"/>
                <a:gd name="connsiteY1" fmla="*/ 454029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107577 w 4787153"/>
                <a:gd name="connsiteY17" fmla="*/ 322730 h 2162287"/>
                <a:gd name="connsiteX18" fmla="*/ 333487 w 4787153"/>
                <a:gd name="connsiteY18" fmla="*/ 645459 h 2162287"/>
                <a:gd name="connsiteX19" fmla="*/ 505610 w 4787153"/>
                <a:gd name="connsiteY19" fmla="*/ 914400 h 2162287"/>
                <a:gd name="connsiteX20" fmla="*/ 53789 w 4787153"/>
                <a:gd name="connsiteY20" fmla="*/ 236669 h 2162287"/>
                <a:gd name="connsiteX0" fmla="*/ 258828 w 4992192"/>
                <a:gd name="connsiteY0" fmla="*/ 236669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538526 w 4992192"/>
                <a:gd name="connsiteY18" fmla="*/ 645459 h 2162287"/>
                <a:gd name="connsiteX19" fmla="*/ 710649 w 4992192"/>
                <a:gd name="connsiteY19" fmla="*/ 914400 h 2162287"/>
                <a:gd name="connsiteX20" fmla="*/ 258828 w 4992192"/>
                <a:gd name="connsiteY20" fmla="*/ 236669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538526 w 4992192"/>
                <a:gd name="connsiteY18" fmla="*/ 645459 h 2162287"/>
                <a:gd name="connsiteX19" fmla="*/ 710649 w 4992192"/>
                <a:gd name="connsiteY19" fmla="*/ 914400 h 2162287"/>
                <a:gd name="connsiteX20" fmla="*/ 532366 w 4992192"/>
                <a:gd name="connsiteY20" fmla="*/ 478946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710649 w 4992192"/>
                <a:gd name="connsiteY19" fmla="*/ 914400 h 2162287"/>
                <a:gd name="connsiteX20" fmla="*/ 532366 w 4992192"/>
                <a:gd name="connsiteY20" fmla="*/ 478946 h 2162287"/>
                <a:gd name="connsiteX0" fmla="*/ 532366 w 4992192"/>
                <a:gd name="connsiteY0" fmla="*/ 478946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532366 w 4992192"/>
                <a:gd name="connsiteY20" fmla="*/ 478946 h 2162287"/>
                <a:gd name="connsiteX0" fmla="*/ 477658 w 4992192"/>
                <a:gd name="connsiteY0" fmla="*/ 721223 h 2162287"/>
                <a:gd name="connsiteX1" fmla="*/ 811053 w 4992192"/>
                <a:gd name="connsiteY1" fmla="*/ 454029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51141 w 4992192"/>
                <a:gd name="connsiteY19" fmla="*/ 500185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194649 w 4992192"/>
                <a:gd name="connsiteY18" fmla="*/ 801766 h 2162287"/>
                <a:gd name="connsiteX19" fmla="*/ 398033 w 4992192"/>
                <a:gd name="connsiteY19" fmla="*/ 523632 h 2162287"/>
                <a:gd name="connsiteX20" fmla="*/ 477658 w 4992192"/>
                <a:gd name="connsiteY20" fmla="*/ 721223 h 2162287"/>
                <a:gd name="connsiteX0" fmla="*/ 477658 w 4992192"/>
                <a:gd name="connsiteY0" fmla="*/ 721223 h 2162287"/>
                <a:gd name="connsiteX1" fmla="*/ 646929 w 4992192"/>
                <a:gd name="connsiteY1" fmla="*/ 766644 h 2162287"/>
                <a:gd name="connsiteX2" fmla="*/ 796710 w 4992192"/>
                <a:gd name="connsiteY2" fmla="*/ 914400 h 2162287"/>
                <a:gd name="connsiteX3" fmla="*/ 1700352 w 4992192"/>
                <a:gd name="connsiteY3" fmla="*/ 957431 h 2162287"/>
                <a:gd name="connsiteX4" fmla="*/ 2453388 w 4992192"/>
                <a:gd name="connsiteY4" fmla="*/ 1108038 h 2162287"/>
                <a:gd name="connsiteX5" fmla="*/ 3281726 w 4992192"/>
                <a:gd name="connsiteY5" fmla="*/ 1355464 h 2162287"/>
                <a:gd name="connsiteX6" fmla="*/ 3604456 w 4992192"/>
                <a:gd name="connsiteY6" fmla="*/ 1430767 h 2162287"/>
                <a:gd name="connsiteX7" fmla="*/ 4013246 w 4992192"/>
                <a:gd name="connsiteY7" fmla="*/ 1828800 h 2162287"/>
                <a:gd name="connsiteX8" fmla="*/ 4346733 w 4992192"/>
                <a:gd name="connsiteY8" fmla="*/ 1990165 h 2162287"/>
                <a:gd name="connsiteX9" fmla="*/ 4680220 w 4992192"/>
                <a:gd name="connsiteY9" fmla="*/ 2140772 h 2162287"/>
                <a:gd name="connsiteX10" fmla="*/ 4992192 w 4992192"/>
                <a:gd name="connsiteY10" fmla="*/ 2162287 h 2162287"/>
                <a:gd name="connsiteX11" fmla="*/ 4959919 w 4992192"/>
                <a:gd name="connsiteY11" fmla="*/ 591671 h 2162287"/>
                <a:gd name="connsiteX12" fmla="*/ 4432795 w 4992192"/>
                <a:gd name="connsiteY12" fmla="*/ 387276 h 2162287"/>
                <a:gd name="connsiteX13" fmla="*/ 4196126 w 4992192"/>
                <a:gd name="connsiteY13" fmla="*/ 225911 h 2162287"/>
                <a:gd name="connsiteX14" fmla="*/ 3830366 w 4992192"/>
                <a:gd name="connsiteY14" fmla="*/ 43031 h 2162287"/>
                <a:gd name="connsiteX15" fmla="*/ 506253 w 4992192"/>
                <a:gd name="connsiteY15" fmla="*/ 0 h 2162287"/>
                <a:gd name="connsiteX16" fmla="*/ 205039 w 4992192"/>
                <a:gd name="connsiteY16" fmla="*/ 161365 h 2162287"/>
                <a:gd name="connsiteX17" fmla="*/ 0 w 4992192"/>
                <a:gd name="connsiteY17" fmla="*/ 627530 h 2162287"/>
                <a:gd name="connsiteX18" fmla="*/ 350957 w 4992192"/>
                <a:gd name="connsiteY18" fmla="*/ 371920 h 2162287"/>
                <a:gd name="connsiteX19" fmla="*/ 398033 w 4992192"/>
                <a:gd name="connsiteY19" fmla="*/ 523632 h 2162287"/>
                <a:gd name="connsiteX20" fmla="*/ 477658 w 4992192"/>
                <a:gd name="connsiteY20" fmla="*/ 721223 h 2162287"/>
                <a:gd name="connsiteX0" fmla="*/ 272619 w 4787153"/>
                <a:gd name="connsiteY0" fmla="*/ 721223 h 2162287"/>
                <a:gd name="connsiteX1" fmla="*/ 441890 w 4787153"/>
                <a:gd name="connsiteY1" fmla="*/ 766644 h 2162287"/>
                <a:gd name="connsiteX2" fmla="*/ 591671 w 4787153"/>
                <a:gd name="connsiteY2" fmla="*/ 914400 h 2162287"/>
                <a:gd name="connsiteX3" fmla="*/ 1495313 w 4787153"/>
                <a:gd name="connsiteY3" fmla="*/ 957431 h 2162287"/>
                <a:gd name="connsiteX4" fmla="*/ 2248349 w 4787153"/>
                <a:gd name="connsiteY4" fmla="*/ 1108038 h 2162287"/>
                <a:gd name="connsiteX5" fmla="*/ 3076687 w 4787153"/>
                <a:gd name="connsiteY5" fmla="*/ 1355464 h 2162287"/>
                <a:gd name="connsiteX6" fmla="*/ 3399417 w 4787153"/>
                <a:gd name="connsiteY6" fmla="*/ 1430767 h 2162287"/>
                <a:gd name="connsiteX7" fmla="*/ 3808207 w 4787153"/>
                <a:gd name="connsiteY7" fmla="*/ 1828800 h 2162287"/>
                <a:gd name="connsiteX8" fmla="*/ 4141694 w 4787153"/>
                <a:gd name="connsiteY8" fmla="*/ 1990165 h 2162287"/>
                <a:gd name="connsiteX9" fmla="*/ 4475181 w 4787153"/>
                <a:gd name="connsiteY9" fmla="*/ 2140772 h 2162287"/>
                <a:gd name="connsiteX10" fmla="*/ 4787153 w 4787153"/>
                <a:gd name="connsiteY10" fmla="*/ 2162287 h 2162287"/>
                <a:gd name="connsiteX11" fmla="*/ 4754880 w 4787153"/>
                <a:gd name="connsiteY11" fmla="*/ 591671 h 2162287"/>
                <a:gd name="connsiteX12" fmla="*/ 4227756 w 4787153"/>
                <a:gd name="connsiteY12" fmla="*/ 387276 h 2162287"/>
                <a:gd name="connsiteX13" fmla="*/ 3991087 w 4787153"/>
                <a:gd name="connsiteY13" fmla="*/ 225911 h 2162287"/>
                <a:gd name="connsiteX14" fmla="*/ 3625327 w 4787153"/>
                <a:gd name="connsiteY14" fmla="*/ 43031 h 2162287"/>
                <a:gd name="connsiteX15" fmla="*/ 301214 w 4787153"/>
                <a:gd name="connsiteY15" fmla="*/ 0 h 2162287"/>
                <a:gd name="connsiteX16" fmla="*/ 0 w 4787153"/>
                <a:gd name="connsiteY16" fmla="*/ 161365 h 2162287"/>
                <a:gd name="connsiteX17" fmla="*/ 52868 w 4787153"/>
                <a:gd name="connsiteY17" fmla="*/ 307100 h 2162287"/>
                <a:gd name="connsiteX18" fmla="*/ 145918 w 4787153"/>
                <a:gd name="connsiteY18" fmla="*/ 371920 h 2162287"/>
                <a:gd name="connsiteX19" fmla="*/ 192994 w 4787153"/>
                <a:gd name="connsiteY19" fmla="*/ 523632 h 2162287"/>
                <a:gd name="connsiteX20" fmla="*/ 272619 w 4787153"/>
                <a:gd name="connsiteY20" fmla="*/ 721223 h 21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87153" h="2162287">
                  <a:moveTo>
                    <a:pt x="272619" y="721223"/>
                  </a:moveTo>
                  <a:lnTo>
                    <a:pt x="441890" y="766644"/>
                  </a:lnTo>
                  <a:lnTo>
                    <a:pt x="591671" y="914400"/>
                  </a:lnTo>
                  <a:lnTo>
                    <a:pt x="1495313" y="957431"/>
                  </a:lnTo>
                  <a:lnTo>
                    <a:pt x="2248349" y="1108038"/>
                  </a:lnTo>
                  <a:lnTo>
                    <a:pt x="3076687" y="1355464"/>
                  </a:lnTo>
                  <a:lnTo>
                    <a:pt x="3399417" y="1430767"/>
                  </a:lnTo>
                  <a:lnTo>
                    <a:pt x="3808207" y="1828800"/>
                  </a:lnTo>
                  <a:lnTo>
                    <a:pt x="4141694" y="1990165"/>
                  </a:lnTo>
                  <a:lnTo>
                    <a:pt x="4475181" y="2140772"/>
                  </a:lnTo>
                  <a:lnTo>
                    <a:pt x="4787153" y="2162287"/>
                  </a:lnTo>
                  <a:lnTo>
                    <a:pt x="4754880" y="591671"/>
                  </a:lnTo>
                  <a:lnTo>
                    <a:pt x="4227756" y="387276"/>
                  </a:lnTo>
                  <a:lnTo>
                    <a:pt x="3991087" y="225911"/>
                  </a:lnTo>
                  <a:lnTo>
                    <a:pt x="3625327" y="43031"/>
                  </a:lnTo>
                  <a:lnTo>
                    <a:pt x="301214" y="0"/>
                  </a:lnTo>
                  <a:lnTo>
                    <a:pt x="0" y="161365"/>
                  </a:lnTo>
                  <a:lnTo>
                    <a:pt x="52868" y="307100"/>
                  </a:lnTo>
                  <a:lnTo>
                    <a:pt x="145918" y="371920"/>
                  </a:lnTo>
                  <a:lnTo>
                    <a:pt x="192994" y="523632"/>
                  </a:lnTo>
                  <a:lnTo>
                    <a:pt x="272619" y="721223"/>
                  </a:lnTo>
                  <a:close/>
                </a:path>
              </a:pathLst>
            </a:custGeom>
            <a:solidFill>
              <a:srgbClr val="301CE4">
                <a:alpha val="50196"/>
              </a:srgbClr>
            </a:solidFill>
            <a:ln>
              <a:solidFill>
                <a:srgbClr val="301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9AED801-FA17-0147-9459-FBCE9AC970C0}"/>
                </a:ext>
              </a:extLst>
            </p:cNvPr>
            <p:cNvCxnSpPr>
              <a:cxnSpLocks/>
            </p:cNvCxnSpPr>
            <p:nvPr/>
          </p:nvCxnSpPr>
          <p:spPr>
            <a:xfrm>
              <a:off x="6977575" y="1479707"/>
              <a:ext cx="2026576" cy="4092754"/>
            </a:xfrm>
            <a:prstGeom prst="straightConnector1">
              <a:avLst/>
            </a:prstGeom>
            <a:ln w="1270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32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4130-1119-3540-8B5A-C0035E547004}"/>
              </a:ext>
            </a:extLst>
          </p:cNvPr>
          <p:cNvSpPr>
            <a:spLocks noGrp="1"/>
          </p:cNvSpPr>
          <p:nvPr>
            <p:ph type="title"/>
          </p:nvPr>
        </p:nvSpPr>
        <p:spPr/>
        <p:txBody>
          <a:bodyPr/>
          <a:lstStyle/>
          <a:p>
            <a:r>
              <a:rPr lang="en-US" dirty="0"/>
              <a:t>Unconformities</a:t>
            </a:r>
          </a:p>
        </p:txBody>
      </p:sp>
      <p:sp>
        <p:nvSpPr>
          <p:cNvPr id="3" name="Content Placeholder 2">
            <a:extLst>
              <a:ext uri="{FF2B5EF4-FFF2-40B4-BE49-F238E27FC236}">
                <a16:creationId xmlns:a16="http://schemas.microsoft.com/office/drawing/2014/main" id="{5B801B6F-06DD-DF4F-9880-C721208D89D9}"/>
              </a:ext>
            </a:extLst>
          </p:cNvPr>
          <p:cNvSpPr>
            <a:spLocks noGrp="1"/>
          </p:cNvSpPr>
          <p:nvPr>
            <p:ph idx="1"/>
          </p:nvPr>
        </p:nvSpPr>
        <p:spPr>
          <a:xfrm>
            <a:off x="838200" y="1512916"/>
            <a:ext cx="4947458" cy="4979959"/>
          </a:xfrm>
        </p:spPr>
        <p:txBody>
          <a:bodyPr>
            <a:normAutofit fontScale="85000" lnSpcReduction="10000"/>
          </a:bodyPr>
          <a:lstStyle/>
          <a:p>
            <a:r>
              <a:rPr lang="en-US" dirty="0"/>
              <a:t>Unconformities are a gap in the geologic record. They occur when there is erosion or a hiatus in deposition between rock beds</a:t>
            </a:r>
          </a:p>
          <a:p>
            <a:pPr lvl="1"/>
            <a:r>
              <a:rPr lang="en-US" dirty="0"/>
              <a:t>So, the underlying bed could be 180 million years old, while the overlying bed could be 30 million years old – a gap of 150 million years!</a:t>
            </a:r>
          </a:p>
          <a:p>
            <a:pPr lvl="1"/>
            <a:r>
              <a:rPr lang="en-US" dirty="0"/>
              <a:t>All other rock sequences are assumed to be conformable (continuous)</a:t>
            </a:r>
          </a:p>
          <a:p>
            <a:pPr lvl="1"/>
            <a:r>
              <a:rPr lang="en-US" dirty="0"/>
              <a:t>There are a few types, including angular unconformities (like the example from Original Horizontality). </a:t>
            </a:r>
          </a:p>
          <a:p>
            <a:r>
              <a:rPr lang="en-US" dirty="0"/>
              <a:t>Playdoh model: Stack two colors. Scrape off some of Layer 2 with a toothpick. Then stack layer 3 on top.</a:t>
            </a:r>
          </a:p>
        </p:txBody>
      </p:sp>
      <p:pic>
        <p:nvPicPr>
          <p:cNvPr id="11268" name="Picture 4" descr="Various types of geological unconformities.">
            <a:extLst>
              <a:ext uri="{FF2B5EF4-FFF2-40B4-BE49-F238E27FC236}">
                <a16:creationId xmlns:a16="http://schemas.microsoft.com/office/drawing/2014/main" id="{6FE88414-AB0C-AA4A-8207-9F0D1FF32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631" y="1512916"/>
            <a:ext cx="5901558" cy="449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4130-1119-3540-8B5A-C0035E547004}"/>
              </a:ext>
            </a:extLst>
          </p:cNvPr>
          <p:cNvSpPr>
            <a:spLocks noGrp="1"/>
          </p:cNvSpPr>
          <p:nvPr>
            <p:ph type="title"/>
          </p:nvPr>
        </p:nvSpPr>
        <p:spPr/>
        <p:txBody>
          <a:bodyPr/>
          <a:lstStyle/>
          <a:p>
            <a:r>
              <a:rPr lang="en-US" dirty="0"/>
              <a:t>Unconformities</a:t>
            </a:r>
          </a:p>
        </p:txBody>
      </p:sp>
      <p:sp>
        <p:nvSpPr>
          <p:cNvPr id="3" name="Content Placeholder 2">
            <a:extLst>
              <a:ext uri="{FF2B5EF4-FFF2-40B4-BE49-F238E27FC236}">
                <a16:creationId xmlns:a16="http://schemas.microsoft.com/office/drawing/2014/main" id="{5B801B6F-06DD-DF4F-9880-C721208D89D9}"/>
              </a:ext>
            </a:extLst>
          </p:cNvPr>
          <p:cNvSpPr>
            <a:spLocks noGrp="1"/>
          </p:cNvSpPr>
          <p:nvPr>
            <p:ph idx="1"/>
          </p:nvPr>
        </p:nvSpPr>
        <p:spPr>
          <a:xfrm>
            <a:off x="838200" y="1825625"/>
            <a:ext cx="4215938" cy="4351338"/>
          </a:xfrm>
        </p:spPr>
        <p:txBody>
          <a:bodyPr>
            <a:normAutofit/>
          </a:bodyPr>
          <a:lstStyle/>
          <a:p>
            <a:r>
              <a:rPr lang="en-US" dirty="0"/>
              <a:t>This is an outcrop in Colorado, with red sandstone lying over white limestone. </a:t>
            </a:r>
          </a:p>
          <a:p>
            <a:r>
              <a:rPr lang="en-US" dirty="0"/>
              <a:t>What is the relative order of events here?</a:t>
            </a:r>
          </a:p>
          <a:p>
            <a:pPr lvl="1"/>
            <a:r>
              <a:rPr lang="en-US" dirty="0"/>
              <a:t>1. </a:t>
            </a:r>
          </a:p>
          <a:p>
            <a:pPr lvl="1"/>
            <a:r>
              <a:rPr lang="en-US" dirty="0"/>
              <a:t>2. </a:t>
            </a:r>
          </a:p>
          <a:p>
            <a:pPr lvl="1"/>
            <a:r>
              <a:rPr lang="en-US" dirty="0"/>
              <a:t>3. </a:t>
            </a:r>
            <a:endParaRPr lang="en-US" dirty="0">
              <a:solidFill>
                <a:srgbClr val="DDA7E7"/>
              </a:solidFill>
            </a:endParaRPr>
          </a:p>
        </p:txBody>
      </p:sp>
      <p:pic>
        <p:nvPicPr>
          <p:cNvPr id="11266" name="Picture 2" descr="unconf1">
            <a:extLst>
              <a:ext uri="{FF2B5EF4-FFF2-40B4-BE49-F238E27FC236}">
                <a16:creationId xmlns:a16="http://schemas.microsoft.com/office/drawing/2014/main" id="{A7F65D8F-A9AD-D440-8B43-19F11003E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33" y="1455369"/>
            <a:ext cx="65320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9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4130-1119-3540-8B5A-C0035E547004}"/>
              </a:ext>
            </a:extLst>
          </p:cNvPr>
          <p:cNvSpPr>
            <a:spLocks noGrp="1"/>
          </p:cNvSpPr>
          <p:nvPr>
            <p:ph type="title"/>
          </p:nvPr>
        </p:nvSpPr>
        <p:spPr/>
        <p:txBody>
          <a:bodyPr/>
          <a:lstStyle/>
          <a:p>
            <a:r>
              <a:rPr lang="en-US" dirty="0"/>
              <a:t>Unconformities</a:t>
            </a:r>
          </a:p>
        </p:txBody>
      </p:sp>
      <p:sp>
        <p:nvSpPr>
          <p:cNvPr id="3" name="Content Placeholder 2">
            <a:extLst>
              <a:ext uri="{FF2B5EF4-FFF2-40B4-BE49-F238E27FC236}">
                <a16:creationId xmlns:a16="http://schemas.microsoft.com/office/drawing/2014/main" id="{5B801B6F-06DD-DF4F-9880-C721208D89D9}"/>
              </a:ext>
            </a:extLst>
          </p:cNvPr>
          <p:cNvSpPr>
            <a:spLocks noGrp="1"/>
          </p:cNvSpPr>
          <p:nvPr>
            <p:ph idx="1"/>
          </p:nvPr>
        </p:nvSpPr>
        <p:spPr>
          <a:xfrm>
            <a:off x="838200" y="1825625"/>
            <a:ext cx="4215938" cy="4351338"/>
          </a:xfrm>
        </p:spPr>
        <p:txBody>
          <a:bodyPr>
            <a:normAutofit/>
          </a:bodyPr>
          <a:lstStyle/>
          <a:p>
            <a:r>
              <a:rPr lang="en-US" dirty="0"/>
              <a:t>This is an outcrop in Colorado, with red sandstone lying over white limestone. </a:t>
            </a:r>
          </a:p>
          <a:p>
            <a:r>
              <a:rPr lang="en-US" dirty="0"/>
              <a:t>What is the relative order of events here?</a:t>
            </a:r>
          </a:p>
          <a:p>
            <a:pPr lvl="1"/>
            <a:r>
              <a:rPr lang="en-US" dirty="0"/>
              <a:t>1. </a:t>
            </a:r>
            <a:r>
              <a:rPr lang="en-US" dirty="0">
                <a:solidFill>
                  <a:srgbClr val="6E7A80"/>
                </a:solidFill>
              </a:rPr>
              <a:t>Layer A deposited</a:t>
            </a:r>
          </a:p>
          <a:p>
            <a:pPr lvl="1"/>
            <a:r>
              <a:rPr lang="en-US" dirty="0"/>
              <a:t>2. </a:t>
            </a:r>
          </a:p>
          <a:p>
            <a:pPr lvl="1"/>
            <a:r>
              <a:rPr lang="en-US" dirty="0"/>
              <a:t>3. </a:t>
            </a:r>
            <a:endParaRPr lang="en-US" dirty="0">
              <a:solidFill>
                <a:srgbClr val="DDA7E7"/>
              </a:solidFill>
            </a:endParaRPr>
          </a:p>
        </p:txBody>
      </p:sp>
      <p:pic>
        <p:nvPicPr>
          <p:cNvPr id="11266" name="Picture 2" descr="unconf1">
            <a:extLst>
              <a:ext uri="{FF2B5EF4-FFF2-40B4-BE49-F238E27FC236}">
                <a16:creationId xmlns:a16="http://schemas.microsoft.com/office/drawing/2014/main" id="{A7F65D8F-A9AD-D440-8B43-19F11003E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33" y="1455369"/>
            <a:ext cx="6532031"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6D122DF5-54E8-D848-8290-C0F7B2527466}"/>
              </a:ext>
            </a:extLst>
          </p:cNvPr>
          <p:cNvSpPr/>
          <p:nvPr/>
        </p:nvSpPr>
        <p:spPr>
          <a:xfrm>
            <a:off x="5237018" y="2892829"/>
            <a:ext cx="6567055" cy="2926080"/>
          </a:xfrm>
          <a:custGeom>
            <a:avLst/>
            <a:gdLst>
              <a:gd name="connsiteX0" fmla="*/ 0 w 6567055"/>
              <a:gd name="connsiteY0" fmla="*/ 2926080 h 2926080"/>
              <a:gd name="connsiteX1" fmla="*/ 6567055 w 6567055"/>
              <a:gd name="connsiteY1" fmla="*/ 2926080 h 2926080"/>
              <a:gd name="connsiteX2" fmla="*/ 6533804 w 6567055"/>
              <a:gd name="connsiteY2" fmla="*/ 1296786 h 2926080"/>
              <a:gd name="connsiteX3" fmla="*/ 6350924 w 6567055"/>
              <a:gd name="connsiteY3" fmla="*/ 1230284 h 2926080"/>
              <a:gd name="connsiteX4" fmla="*/ 5536277 w 6567055"/>
              <a:gd name="connsiteY4" fmla="*/ 1246909 h 2926080"/>
              <a:gd name="connsiteX5" fmla="*/ 4605251 w 6567055"/>
              <a:gd name="connsiteY5" fmla="*/ 997527 h 2926080"/>
              <a:gd name="connsiteX6" fmla="*/ 3773978 w 6567055"/>
              <a:gd name="connsiteY6" fmla="*/ 864524 h 2926080"/>
              <a:gd name="connsiteX7" fmla="*/ 3175462 w 6567055"/>
              <a:gd name="connsiteY7" fmla="*/ 698269 h 2926080"/>
              <a:gd name="connsiteX8" fmla="*/ 2443942 w 6567055"/>
              <a:gd name="connsiteY8" fmla="*/ 565266 h 2926080"/>
              <a:gd name="connsiteX9" fmla="*/ 1645920 w 6567055"/>
              <a:gd name="connsiteY9" fmla="*/ 382386 h 2926080"/>
              <a:gd name="connsiteX10" fmla="*/ 1147157 w 6567055"/>
              <a:gd name="connsiteY10" fmla="*/ 299258 h 2926080"/>
              <a:gd name="connsiteX11" fmla="*/ 631767 w 6567055"/>
              <a:gd name="connsiteY11" fmla="*/ 249382 h 2926080"/>
              <a:gd name="connsiteX12" fmla="*/ 116378 w 6567055"/>
              <a:gd name="connsiteY12" fmla="*/ 83127 h 2926080"/>
              <a:gd name="connsiteX13" fmla="*/ 116378 w 6567055"/>
              <a:gd name="connsiteY13" fmla="*/ 83127 h 2926080"/>
              <a:gd name="connsiteX14" fmla="*/ 0 w 6567055"/>
              <a:gd name="connsiteY14" fmla="*/ 0 h 2926080"/>
              <a:gd name="connsiteX15" fmla="*/ 0 w 6567055"/>
              <a:gd name="connsiteY15"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7055" h="2926080">
                <a:moveTo>
                  <a:pt x="0" y="2926080"/>
                </a:moveTo>
                <a:lnTo>
                  <a:pt x="6567055" y="2926080"/>
                </a:lnTo>
                <a:lnTo>
                  <a:pt x="6533804" y="1296786"/>
                </a:lnTo>
                <a:lnTo>
                  <a:pt x="6350924" y="1230284"/>
                </a:lnTo>
                <a:lnTo>
                  <a:pt x="5536277" y="1246909"/>
                </a:lnTo>
                <a:lnTo>
                  <a:pt x="4605251" y="997527"/>
                </a:lnTo>
                <a:lnTo>
                  <a:pt x="3773978" y="864524"/>
                </a:lnTo>
                <a:lnTo>
                  <a:pt x="3175462" y="698269"/>
                </a:lnTo>
                <a:lnTo>
                  <a:pt x="2443942" y="565266"/>
                </a:lnTo>
                <a:lnTo>
                  <a:pt x="1645920" y="382386"/>
                </a:lnTo>
                <a:lnTo>
                  <a:pt x="1147157" y="299258"/>
                </a:lnTo>
                <a:lnTo>
                  <a:pt x="631767" y="249382"/>
                </a:lnTo>
                <a:lnTo>
                  <a:pt x="116378" y="83127"/>
                </a:lnTo>
                <a:lnTo>
                  <a:pt x="116378" y="83127"/>
                </a:lnTo>
                <a:lnTo>
                  <a:pt x="0" y="0"/>
                </a:lnTo>
                <a:lnTo>
                  <a:pt x="0" y="2926080"/>
                </a:lnTo>
                <a:close/>
              </a:path>
            </a:pathLst>
          </a:custGeom>
          <a:solidFill>
            <a:srgbClr val="6E7A80">
              <a:alpha val="50196"/>
            </a:srgbClr>
          </a:solidFill>
          <a:ln>
            <a:solidFill>
              <a:srgbClr val="6E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5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4130-1119-3540-8B5A-C0035E547004}"/>
              </a:ext>
            </a:extLst>
          </p:cNvPr>
          <p:cNvSpPr>
            <a:spLocks noGrp="1"/>
          </p:cNvSpPr>
          <p:nvPr>
            <p:ph type="title"/>
          </p:nvPr>
        </p:nvSpPr>
        <p:spPr/>
        <p:txBody>
          <a:bodyPr/>
          <a:lstStyle/>
          <a:p>
            <a:r>
              <a:rPr lang="en-US" dirty="0"/>
              <a:t>Unconformities</a:t>
            </a:r>
          </a:p>
        </p:txBody>
      </p:sp>
      <p:sp>
        <p:nvSpPr>
          <p:cNvPr id="3" name="Content Placeholder 2">
            <a:extLst>
              <a:ext uri="{FF2B5EF4-FFF2-40B4-BE49-F238E27FC236}">
                <a16:creationId xmlns:a16="http://schemas.microsoft.com/office/drawing/2014/main" id="{5B801B6F-06DD-DF4F-9880-C721208D89D9}"/>
              </a:ext>
            </a:extLst>
          </p:cNvPr>
          <p:cNvSpPr>
            <a:spLocks noGrp="1"/>
          </p:cNvSpPr>
          <p:nvPr>
            <p:ph idx="1"/>
          </p:nvPr>
        </p:nvSpPr>
        <p:spPr>
          <a:xfrm>
            <a:off x="838200" y="1825625"/>
            <a:ext cx="4215938" cy="4351338"/>
          </a:xfrm>
        </p:spPr>
        <p:txBody>
          <a:bodyPr>
            <a:normAutofit/>
          </a:bodyPr>
          <a:lstStyle/>
          <a:p>
            <a:r>
              <a:rPr lang="en-US" dirty="0"/>
              <a:t>This is an outcrop in Colorado, with red sandstone lying over white limestone. </a:t>
            </a:r>
          </a:p>
          <a:p>
            <a:r>
              <a:rPr lang="en-US" dirty="0"/>
              <a:t>What is the relative order of events here?</a:t>
            </a:r>
          </a:p>
          <a:p>
            <a:pPr lvl="1"/>
            <a:r>
              <a:rPr lang="en-US" dirty="0"/>
              <a:t>1. </a:t>
            </a:r>
            <a:r>
              <a:rPr lang="en-US" dirty="0">
                <a:solidFill>
                  <a:srgbClr val="6E7A80"/>
                </a:solidFill>
              </a:rPr>
              <a:t>Layer A deposited</a:t>
            </a:r>
          </a:p>
          <a:p>
            <a:pPr lvl="1"/>
            <a:r>
              <a:rPr lang="en-US" dirty="0"/>
              <a:t>2. </a:t>
            </a:r>
            <a:r>
              <a:rPr lang="en-US" dirty="0">
                <a:solidFill>
                  <a:srgbClr val="74F7F5"/>
                </a:solidFill>
              </a:rPr>
              <a:t>Layer A eroded, creating the unconformity</a:t>
            </a:r>
          </a:p>
          <a:p>
            <a:pPr lvl="1"/>
            <a:r>
              <a:rPr lang="en-US" dirty="0"/>
              <a:t>3. </a:t>
            </a:r>
            <a:endParaRPr lang="en-US" dirty="0">
              <a:solidFill>
                <a:srgbClr val="DDA7E7"/>
              </a:solidFill>
            </a:endParaRPr>
          </a:p>
        </p:txBody>
      </p:sp>
      <p:pic>
        <p:nvPicPr>
          <p:cNvPr id="11266" name="Picture 2" descr="unconf1">
            <a:extLst>
              <a:ext uri="{FF2B5EF4-FFF2-40B4-BE49-F238E27FC236}">
                <a16:creationId xmlns:a16="http://schemas.microsoft.com/office/drawing/2014/main" id="{A7F65D8F-A9AD-D440-8B43-19F11003E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333" y="1455369"/>
            <a:ext cx="6532031"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6D122DF5-54E8-D848-8290-C0F7B2527466}"/>
              </a:ext>
            </a:extLst>
          </p:cNvPr>
          <p:cNvSpPr/>
          <p:nvPr/>
        </p:nvSpPr>
        <p:spPr>
          <a:xfrm>
            <a:off x="5237018" y="2892829"/>
            <a:ext cx="6567055" cy="2926080"/>
          </a:xfrm>
          <a:custGeom>
            <a:avLst/>
            <a:gdLst>
              <a:gd name="connsiteX0" fmla="*/ 0 w 6567055"/>
              <a:gd name="connsiteY0" fmla="*/ 2926080 h 2926080"/>
              <a:gd name="connsiteX1" fmla="*/ 6567055 w 6567055"/>
              <a:gd name="connsiteY1" fmla="*/ 2926080 h 2926080"/>
              <a:gd name="connsiteX2" fmla="*/ 6533804 w 6567055"/>
              <a:gd name="connsiteY2" fmla="*/ 1296786 h 2926080"/>
              <a:gd name="connsiteX3" fmla="*/ 6350924 w 6567055"/>
              <a:gd name="connsiteY3" fmla="*/ 1230284 h 2926080"/>
              <a:gd name="connsiteX4" fmla="*/ 5536277 w 6567055"/>
              <a:gd name="connsiteY4" fmla="*/ 1246909 h 2926080"/>
              <a:gd name="connsiteX5" fmla="*/ 4605251 w 6567055"/>
              <a:gd name="connsiteY5" fmla="*/ 997527 h 2926080"/>
              <a:gd name="connsiteX6" fmla="*/ 3773978 w 6567055"/>
              <a:gd name="connsiteY6" fmla="*/ 864524 h 2926080"/>
              <a:gd name="connsiteX7" fmla="*/ 3175462 w 6567055"/>
              <a:gd name="connsiteY7" fmla="*/ 698269 h 2926080"/>
              <a:gd name="connsiteX8" fmla="*/ 2443942 w 6567055"/>
              <a:gd name="connsiteY8" fmla="*/ 565266 h 2926080"/>
              <a:gd name="connsiteX9" fmla="*/ 1645920 w 6567055"/>
              <a:gd name="connsiteY9" fmla="*/ 382386 h 2926080"/>
              <a:gd name="connsiteX10" fmla="*/ 1147157 w 6567055"/>
              <a:gd name="connsiteY10" fmla="*/ 299258 h 2926080"/>
              <a:gd name="connsiteX11" fmla="*/ 631767 w 6567055"/>
              <a:gd name="connsiteY11" fmla="*/ 249382 h 2926080"/>
              <a:gd name="connsiteX12" fmla="*/ 116378 w 6567055"/>
              <a:gd name="connsiteY12" fmla="*/ 83127 h 2926080"/>
              <a:gd name="connsiteX13" fmla="*/ 116378 w 6567055"/>
              <a:gd name="connsiteY13" fmla="*/ 83127 h 2926080"/>
              <a:gd name="connsiteX14" fmla="*/ 0 w 6567055"/>
              <a:gd name="connsiteY14" fmla="*/ 0 h 2926080"/>
              <a:gd name="connsiteX15" fmla="*/ 0 w 6567055"/>
              <a:gd name="connsiteY15"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7055" h="2926080">
                <a:moveTo>
                  <a:pt x="0" y="2926080"/>
                </a:moveTo>
                <a:lnTo>
                  <a:pt x="6567055" y="2926080"/>
                </a:lnTo>
                <a:lnTo>
                  <a:pt x="6533804" y="1296786"/>
                </a:lnTo>
                <a:lnTo>
                  <a:pt x="6350924" y="1230284"/>
                </a:lnTo>
                <a:lnTo>
                  <a:pt x="5536277" y="1246909"/>
                </a:lnTo>
                <a:lnTo>
                  <a:pt x="4605251" y="997527"/>
                </a:lnTo>
                <a:lnTo>
                  <a:pt x="3773978" y="864524"/>
                </a:lnTo>
                <a:lnTo>
                  <a:pt x="3175462" y="698269"/>
                </a:lnTo>
                <a:lnTo>
                  <a:pt x="2443942" y="565266"/>
                </a:lnTo>
                <a:lnTo>
                  <a:pt x="1645920" y="382386"/>
                </a:lnTo>
                <a:lnTo>
                  <a:pt x="1147157" y="299258"/>
                </a:lnTo>
                <a:lnTo>
                  <a:pt x="631767" y="249382"/>
                </a:lnTo>
                <a:lnTo>
                  <a:pt x="116378" y="83127"/>
                </a:lnTo>
                <a:lnTo>
                  <a:pt x="116378" y="83127"/>
                </a:lnTo>
                <a:lnTo>
                  <a:pt x="0" y="0"/>
                </a:lnTo>
                <a:lnTo>
                  <a:pt x="0" y="2926080"/>
                </a:lnTo>
                <a:close/>
              </a:path>
            </a:pathLst>
          </a:custGeom>
          <a:solidFill>
            <a:srgbClr val="6E7A80">
              <a:alpha val="50196"/>
            </a:srgbClr>
          </a:solidFill>
          <a:ln>
            <a:solidFill>
              <a:srgbClr val="6E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2DA22C51-2515-6A49-905F-16D39DA0E339}"/>
              </a:ext>
            </a:extLst>
          </p:cNvPr>
          <p:cNvSpPr/>
          <p:nvPr/>
        </p:nvSpPr>
        <p:spPr>
          <a:xfrm>
            <a:off x="5220393" y="2833982"/>
            <a:ext cx="6550429" cy="1455385"/>
          </a:xfrm>
          <a:custGeom>
            <a:avLst/>
            <a:gdLst>
              <a:gd name="connsiteX0" fmla="*/ 0 w 6550429"/>
              <a:gd name="connsiteY0" fmla="*/ 25596 h 1455385"/>
              <a:gd name="connsiteX1" fmla="*/ 133003 w 6550429"/>
              <a:gd name="connsiteY1" fmla="*/ 25596 h 1455385"/>
              <a:gd name="connsiteX2" fmla="*/ 299258 w 6550429"/>
              <a:gd name="connsiteY2" fmla="*/ 291603 h 1455385"/>
              <a:gd name="connsiteX3" fmla="*/ 532014 w 6550429"/>
              <a:gd name="connsiteY3" fmla="*/ 191851 h 1455385"/>
              <a:gd name="connsiteX4" fmla="*/ 781396 w 6550429"/>
              <a:gd name="connsiteY4" fmla="*/ 407982 h 1455385"/>
              <a:gd name="connsiteX5" fmla="*/ 997527 w 6550429"/>
              <a:gd name="connsiteY5" fmla="*/ 225102 h 1455385"/>
              <a:gd name="connsiteX6" fmla="*/ 1180407 w 6550429"/>
              <a:gd name="connsiteY6" fmla="*/ 474483 h 1455385"/>
              <a:gd name="connsiteX7" fmla="*/ 1479665 w 6550429"/>
              <a:gd name="connsiteY7" fmla="*/ 308229 h 1455385"/>
              <a:gd name="connsiteX8" fmla="*/ 1645920 w 6550429"/>
              <a:gd name="connsiteY8" fmla="*/ 524360 h 1455385"/>
              <a:gd name="connsiteX9" fmla="*/ 1945178 w 6550429"/>
              <a:gd name="connsiteY9" fmla="*/ 391356 h 1455385"/>
              <a:gd name="connsiteX10" fmla="*/ 2078182 w 6550429"/>
              <a:gd name="connsiteY10" fmla="*/ 624113 h 1455385"/>
              <a:gd name="connsiteX11" fmla="*/ 2360814 w 6550429"/>
              <a:gd name="connsiteY11" fmla="*/ 507734 h 1455385"/>
              <a:gd name="connsiteX12" fmla="*/ 2543694 w 6550429"/>
              <a:gd name="connsiteY12" fmla="*/ 773742 h 1455385"/>
              <a:gd name="connsiteX13" fmla="*/ 2859578 w 6550429"/>
              <a:gd name="connsiteY13" fmla="*/ 607487 h 1455385"/>
              <a:gd name="connsiteX14" fmla="*/ 3075709 w 6550429"/>
              <a:gd name="connsiteY14" fmla="*/ 873494 h 1455385"/>
              <a:gd name="connsiteX15" fmla="*/ 3408218 w 6550429"/>
              <a:gd name="connsiteY15" fmla="*/ 707240 h 1455385"/>
              <a:gd name="connsiteX16" fmla="*/ 3707476 w 6550429"/>
              <a:gd name="connsiteY16" fmla="*/ 1006498 h 1455385"/>
              <a:gd name="connsiteX17" fmla="*/ 4039985 w 6550429"/>
              <a:gd name="connsiteY17" fmla="*/ 890120 h 1455385"/>
              <a:gd name="connsiteX18" fmla="*/ 4272742 w 6550429"/>
              <a:gd name="connsiteY18" fmla="*/ 1089625 h 1455385"/>
              <a:gd name="connsiteX19" fmla="*/ 4572000 w 6550429"/>
              <a:gd name="connsiteY19" fmla="*/ 973247 h 1455385"/>
              <a:gd name="connsiteX20" fmla="*/ 4754880 w 6550429"/>
              <a:gd name="connsiteY20" fmla="*/ 1189378 h 1455385"/>
              <a:gd name="connsiteX21" fmla="*/ 5137265 w 6550429"/>
              <a:gd name="connsiteY21" fmla="*/ 1073000 h 1455385"/>
              <a:gd name="connsiteX22" fmla="*/ 5436523 w 6550429"/>
              <a:gd name="connsiteY22" fmla="*/ 1388883 h 1455385"/>
              <a:gd name="connsiteX23" fmla="*/ 5752407 w 6550429"/>
              <a:gd name="connsiteY23" fmla="*/ 1189378 h 1455385"/>
              <a:gd name="connsiteX24" fmla="*/ 6101542 w 6550429"/>
              <a:gd name="connsiteY24" fmla="*/ 1455385 h 1455385"/>
              <a:gd name="connsiteX25" fmla="*/ 6334298 w 6550429"/>
              <a:gd name="connsiteY25" fmla="*/ 1189378 h 1455385"/>
              <a:gd name="connsiteX26" fmla="*/ 6550429 w 6550429"/>
              <a:gd name="connsiteY26" fmla="*/ 1422134 h 145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0429" h="1455385">
                <a:moveTo>
                  <a:pt x="0" y="25596"/>
                </a:moveTo>
                <a:cubicBezTo>
                  <a:pt x="41563" y="3429"/>
                  <a:pt x="83127" y="-18738"/>
                  <a:pt x="133003" y="25596"/>
                </a:cubicBezTo>
                <a:cubicBezTo>
                  <a:pt x="182879" y="69930"/>
                  <a:pt x="232756" y="263894"/>
                  <a:pt x="299258" y="291603"/>
                </a:cubicBezTo>
                <a:cubicBezTo>
                  <a:pt x="365760" y="319312"/>
                  <a:pt x="451658" y="172454"/>
                  <a:pt x="532014" y="191851"/>
                </a:cubicBezTo>
                <a:cubicBezTo>
                  <a:pt x="612370" y="211248"/>
                  <a:pt x="703811" y="402440"/>
                  <a:pt x="781396" y="407982"/>
                </a:cubicBezTo>
                <a:cubicBezTo>
                  <a:pt x="858981" y="413524"/>
                  <a:pt x="931025" y="214019"/>
                  <a:pt x="997527" y="225102"/>
                </a:cubicBezTo>
                <a:cubicBezTo>
                  <a:pt x="1064029" y="236186"/>
                  <a:pt x="1100051" y="460629"/>
                  <a:pt x="1180407" y="474483"/>
                </a:cubicBezTo>
                <a:cubicBezTo>
                  <a:pt x="1260763" y="488337"/>
                  <a:pt x="1402080" y="299916"/>
                  <a:pt x="1479665" y="308229"/>
                </a:cubicBezTo>
                <a:cubicBezTo>
                  <a:pt x="1557251" y="316542"/>
                  <a:pt x="1568335" y="510506"/>
                  <a:pt x="1645920" y="524360"/>
                </a:cubicBezTo>
                <a:cubicBezTo>
                  <a:pt x="1723505" y="538214"/>
                  <a:pt x="1873134" y="374731"/>
                  <a:pt x="1945178" y="391356"/>
                </a:cubicBezTo>
                <a:cubicBezTo>
                  <a:pt x="2017222" y="407981"/>
                  <a:pt x="2008909" y="604717"/>
                  <a:pt x="2078182" y="624113"/>
                </a:cubicBezTo>
                <a:cubicBezTo>
                  <a:pt x="2147455" y="643509"/>
                  <a:pt x="2283229" y="482796"/>
                  <a:pt x="2360814" y="507734"/>
                </a:cubicBezTo>
                <a:cubicBezTo>
                  <a:pt x="2438399" y="532672"/>
                  <a:pt x="2460567" y="757117"/>
                  <a:pt x="2543694" y="773742"/>
                </a:cubicBezTo>
                <a:cubicBezTo>
                  <a:pt x="2626821" y="790367"/>
                  <a:pt x="2770909" y="590862"/>
                  <a:pt x="2859578" y="607487"/>
                </a:cubicBezTo>
                <a:cubicBezTo>
                  <a:pt x="2948247" y="624112"/>
                  <a:pt x="2984269" y="856869"/>
                  <a:pt x="3075709" y="873494"/>
                </a:cubicBezTo>
                <a:cubicBezTo>
                  <a:pt x="3167149" y="890119"/>
                  <a:pt x="3302924" y="685073"/>
                  <a:pt x="3408218" y="707240"/>
                </a:cubicBezTo>
                <a:cubicBezTo>
                  <a:pt x="3513512" y="729407"/>
                  <a:pt x="3602182" y="976018"/>
                  <a:pt x="3707476" y="1006498"/>
                </a:cubicBezTo>
                <a:cubicBezTo>
                  <a:pt x="3812770" y="1036978"/>
                  <a:pt x="3945774" y="876266"/>
                  <a:pt x="4039985" y="890120"/>
                </a:cubicBezTo>
                <a:cubicBezTo>
                  <a:pt x="4134196" y="903975"/>
                  <a:pt x="4184073" y="1075771"/>
                  <a:pt x="4272742" y="1089625"/>
                </a:cubicBezTo>
                <a:cubicBezTo>
                  <a:pt x="4361411" y="1103480"/>
                  <a:pt x="4491644" y="956622"/>
                  <a:pt x="4572000" y="973247"/>
                </a:cubicBezTo>
                <a:cubicBezTo>
                  <a:pt x="4652356" y="989872"/>
                  <a:pt x="4660669" y="1172752"/>
                  <a:pt x="4754880" y="1189378"/>
                </a:cubicBezTo>
                <a:cubicBezTo>
                  <a:pt x="4849091" y="1206004"/>
                  <a:pt x="5023658" y="1039749"/>
                  <a:pt x="5137265" y="1073000"/>
                </a:cubicBezTo>
                <a:cubicBezTo>
                  <a:pt x="5250872" y="1106251"/>
                  <a:pt x="5333999" y="1369487"/>
                  <a:pt x="5436523" y="1388883"/>
                </a:cubicBezTo>
                <a:cubicBezTo>
                  <a:pt x="5539047" y="1408279"/>
                  <a:pt x="5641571" y="1178294"/>
                  <a:pt x="5752407" y="1189378"/>
                </a:cubicBezTo>
                <a:cubicBezTo>
                  <a:pt x="5863243" y="1200462"/>
                  <a:pt x="6004560" y="1455385"/>
                  <a:pt x="6101542" y="1455385"/>
                </a:cubicBezTo>
                <a:cubicBezTo>
                  <a:pt x="6198524" y="1455385"/>
                  <a:pt x="6259484" y="1194920"/>
                  <a:pt x="6334298" y="1189378"/>
                </a:cubicBezTo>
                <a:cubicBezTo>
                  <a:pt x="6409112" y="1183836"/>
                  <a:pt x="6479770" y="1302985"/>
                  <a:pt x="6550429" y="1422134"/>
                </a:cubicBezTo>
              </a:path>
            </a:pathLst>
          </a:custGeom>
          <a:noFill/>
          <a:ln w="127000">
            <a:solidFill>
              <a:srgbClr val="74F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43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4130-1119-3540-8B5A-C0035E547004}"/>
              </a:ext>
            </a:extLst>
          </p:cNvPr>
          <p:cNvSpPr>
            <a:spLocks noGrp="1"/>
          </p:cNvSpPr>
          <p:nvPr>
            <p:ph type="title"/>
          </p:nvPr>
        </p:nvSpPr>
        <p:spPr/>
        <p:txBody>
          <a:bodyPr/>
          <a:lstStyle/>
          <a:p>
            <a:r>
              <a:rPr lang="en-US" dirty="0"/>
              <a:t>Unconformities</a:t>
            </a:r>
          </a:p>
        </p:txBody>
      </p:sp>
      <p:sp>
        <p:nvSpPr>
          <p:cNvPr id="3" name="Content Placeholder 2">
            <a:extLst>
              <a:ext uri="{FF2B5EF4-FFF2-40B4-BE49-F238E27FC236}">
                <a16:creationId xmlns:a16="http://schemas.microsoft.com/office/drawing/2014/main" id="{5B801B6F-06DD-DF4F-9880-C721208D89D9}"/>
              </a:ext>
            </a:extLst>
          </p:cNvPr>
          <p:cNvSpPr>
            <a:spLocks noGrp="1"/>
          </p:cNvSpPr>
          <p:nvPr>
            <p:ph idx="1"/>
          </p:nvPr>
        </p:nvSpPr>
        <p:spPr>
          <a:xfrm>
            <a:off x="838200" y="1825625"/>
            <a:ext cx="4215938" cy="4351338"/>
          </a:xfrm>
        </p:spPr>
        <p:txBody>
          <a:bodyPr>
            <a:normAutofit/>
          </a:bodyPr>
          <a:lstStyle/>
          <a:p>
            <a:r>
              <a:rPr lang="en-US" dirty="0"/>
              <a:t>This is an outcrop in Colorado, with red sandstone lying over white limestone. </a:t>
            </a:r>
          </a:p>
          <a:p>
            <a:r>
              <a:rPr lang="en-US" dirty="0"/>
              <a:t>What is the relative order of events here?</a:t>
            </a:r>
          </a:p>
          <a:p>
            <a:pPr lvl="1"/>
            <a:r>
              <a:rPr lang="en-US" dirty="0"/>
              <a:t>1. </a:t>
            </a:r>
            <a:r>
              <a:rPr lang="en-US" dirty="0">
                <a:solidFill>
                  <a:srgbClr val="6E7A80"/>
                </a:solidFill>
              </a:rPr>
              <a:t>Layer A deposited</a:t>
            </a:r>
          </a:p>
          <a:p>
            <a:pPr lvl="1"/>
            <a:r>
              <a:rPr lang="en-US" dirty="0"/>
              <a:t>2. </a:t>
            </a:r>
            <a:r>
              <a:rPr lang="en-US" dirty="0">
                <a:solidFill>
                  <a:srgbClr val="74F7F5"/>
                </a:solidFill>
              </a:rPr>
              <a:t>Layer A eroded, creating the unconformity</a:t>
            </a:r>
          </a:p>
          <a:p>
            <a:pPr lvl="1"/>
            <a:r>
              <a:rPr lang="en-US" dirty="0"/>
              <a:t>3. </a:t>
            </a:r>
            <a:r>
              <a:rPr lang="en-US" dirty="0">
                <a:solidFill>
                  <a:srgbClr val="DDA7E7"/>
                </a:solidFill>
              </a:rPr>
              <a:t>Layer B deposited</a:t>
            </a:r>
          </a:p>
        </p:txBody>
      </p:sp>
      <p:pic>
        <p:nvPicPr>
          <p:cNvPr id="11266" name="Picture 2" descr="unconf1">
            <a:extLst>
              <a:ext uri="{FF2B5EF4-FFF2-40B4-BE49-F238E27FC236}">
                <a16:creationId xmlns:a16="http://schemas.microsoft.com/office/drawing/2014/main" id="{A7F65D8F-A9AD-D440-8B43-19F11003E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33" y="1455369"/>
            <a:ext cx="653203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94F76DDE-2145-B644-9FB2-AB68F52E7CF6}"/>
              </a:ext>
            </a:extLst>
          </p:cNvPr>
          <p:cNvSpPr/>
          <p:nvPr/>
        </p:nvSpPr>
        <p:spPr>
          <a:xfrm>
            <a:off x="5220393" y="1413164"/>
            <a:ext cx="6616931" cy="2743200"/>
          </a:xfrm>
          <a:custGeom>
            <a:avLst/>
            <a:gdLst>
              <a:gd name="connsiteX0" fmla="*/ 0 w 6616931"/>
              <a:gd name="connsiteY0" fmla="*/ 1529541 h 2743200"/>
              <a:gd name="connsiteX1" fmla="*/ 33251 w 6616931"/>
              <a:gd name="connsiteY1" fmla="*/ 847898 h 2743200"/>
              <a:gd name="connsiteX2" fmla="*/ 16625 w 6616931"/>
              <a:gd name="connsiteY2" fmla="*/ 399011 h 2743200"/>
              <a:gd name="connsiteX3" fmla="*/ 16625 w 6616931"/>
              <a:gd name="connsiteY3" fmla="*/ 66501 h 2743200"/>
              <a:gd name="connsiteX4" fmla="*/ 0 w 6616931"/>
              <a:gd name="connsiteY4" fmla="*/ 0 h 2743200"/>
              <a:gd name="connsiteX5" fmla="*/ 6600305 w 6616931"/>
              <a:gd name="connsiteY5" fmla="*/ 66501 h 2743200"/>
              <a:gd name="connsiteX6" fmla="*/ 6550429 w 6616931"/>
              <a:gd name="connsiteY6" fmla="*/ 1296785 h 2743200"/>
              <a:gd name="connsiteX7" fmla="*/ 6616931 w 6616931"/>
              <a:gd name="connsiteY7" fmla="*/ 2028305 h 2743200"/>
              <a:gd name="connsiteX8" fmla="*/ 6567054 w 6616931"/>
              <a:gd name="connsiteY8" fmla="*/ 2743200 h 2743200"/>
              <a:gd name="connsiteX9" fmla="*/ 6567054 w 6616931"/>
              <a:gd name="connsiteY9" fmla="*/ 2743200 h 2743200"/>
              <a:gd name="connsiteX10" fmla="*/ 5602778 w 6616931"/>
              <a:gd name="connsiteY10" fmla="*/ 2660072 h 2743200"/>
              <a:gd name="connsiteX11" fmla="*/ 4771505 w 6616931"/>
              <a:gd name="connsiteY11" fmla="*/ 2493818 h 2743200"/>
              <a:gd name="connsiteX12" fmla="*/ 3973483 w 6616931"/>
              <a:gd name="connsiteY12" fmla="*/ 2377440 h 2743200"/>
              <a:gd name="connsiteX13" fmla="*/ 3258589 w 6616931"/>
              <a:gd name="connsiteY13" fmla="*/ 2161309 h 2743200"/>
              <a:gd name="connsiteX14" fmla="*/ 2576945 w 6616931"/>
              <a:gd name="connsiteY14" fmla="*/ 2061556 h 2743200"/>
              <a:gd name="connsiteX15" fmla="*/ 1911927 w 6616931"/>
              <a:gd name="connsiteY15" fmla="*/ 1895301 h 2743200"/>
              <a:gd name="connsiteX16" fmla="*/ 1047403 w 6616931"/>
              <a:gd name="connsiteY16" fmla="*/ 1778923 h 2743200"/>
              <a:gd name="connsiteX17" fmla="*/ 615142 w 6616931"/>
              <a:gd name="connsiteY17" fmla="*/ 1712421 h 2743200"/>
              <a:gd name="connsiteX18" fmla="*/ 149629 w 6616931"/>
              <a:gd name="connsiteY18" fmla="*/ 1612669 h 2743200"/>
              <a:gd name="connsiteX19" fmla="*/ 0 w 6616931"/>
              <a:gd name="connsiteY19" fmla="*/ 152954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6931" h="2743200">
                <a:moveTo>
                  <a:pt x="0" y="1529541"/>
                </a:moveTo>
                <a:lnTo>
                  <a:pt x="33251" y="847898"/>
                </a:lnTo>
                <a:lnTo>
                  <a:pt x="16625" y="399011"/>
                </a:lnTo>
                <a:lnTo>
                  <a:pt x="16625" y="66501"/>
                </a:lnTo>
                <a:lnTo>
                  <a:pt x="0" y="0"/>
                </a:lnTo>
                <a:lnTo>
                  <a:pt x="6600305" y="66501"/>
                </a:lnTo>
                <a:lnTo>
                  <a:pt x="6550429" y="1296785"/>
                </a:lnTo>
                <a:lnTo>
                  <a:pt x="6616931" y="2028305"/>
                </a:lnTo>
                <a:lnTo>
                  <a:pt x="6567054" y="2743200"/>
                </a:lnTo>
                <a:lnTo>
                  <a:pt x="6567054" y="2743200"/>
                </a:lnTo>
                <a:lnTo>
                  <a:pt x="5602778" y="2660072"/>
                </a:lnTo>
                <a:lnTo>
                  <a:pt x="4771505" y="2493818"/>
                </a:lnTo>
                <a:lnTo>
                  <a:pt x="3973483" y="2377440"/>
                </a:lnTo>
                <a:lnTo>
                  <a:pt x="3258589" y="2161309"/>
                </a:lnTo>
                <a:lnTo>
                  <a:pt x="2576945" y="2061556"/>
                </a:lnTo>
                <a:lnTo>
                  <a:pt x="1911927" y="1895301"/>
                </a:lnTo>
                <a:lnTo>
                  <a:pt x="1047403" y="1778923"/>
                </a:lnTo>
                <a:lnTo>
                  <a:pt x="615142" y="1712421"/>
                </a:lnTo>
                <a:lnTo>
                  <a:pt x="149629" y="1612669"/>
                </a:lnTo>
                <a:lnTo>
                  <a:pt x="0" y="1529541"/>
                </a:lnTo>
                <a:close/>
              </a:path>
            </a:pathLst>
          </a:custGeom>
          <a:solidFill>
            <a:srgbClr val="DDA7E7">
              <a:alpha val="50196"/>
            </a:srgbClr>
          </a:solidFill>
          <a:ln>
            <a:solidFill>
              <a:srgbClr val="DD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6D122DF5-54E8-D848-8290-C0F7B2527466}"/>
              </a:ext>
            </a:extLst>
          </p:cNvPr>
          <p:cNvSpPr/>
          <p:nvPr/>
        </p:nvSpPr>
        <p:spPr>
          <a:xfrm>
            <a:off x="5237018" y="2892829"/>
            <a:ext cx="6567055" cy="2926080"/>
          </a:xfrm>
          <a:custGeom>
            <a:avLst/>
            <a:gdLst>
              <a:gd name="connsiteX0" fmla="*/ 0 w 6567055"/>
              <a:gd name="connsiteY0" fmla="*/ 2926080 h 2926080"/>
              <a:gd name="connsiteX1" fmla="*/ 6567055 w 6567055"/>
              <a:gd name="connsiteY1" fmla="*/ 2926080 h 2926080"/>
              <a:gd name="connsiteX2" fmla="*/ 6533804 w 6567055"/>
              <a:gd name="connsiteY2" fmla="*/ 1296786 h 2926080"/>
              <a:gd name="connsiteX3" fmla="*/ 6350924 w 6567055"/>
              <a:gd name="connsiteY3" fmla="*/ 1230284 h 2926080"/>
              <a:gd name="connsiteX4" fmla="*/ 5536277 w 6567055"/>
              <a:gd name="connsiteY4" fmla="*/ 1246909 h 2926080"/>
              <a:gd name="connsiteX5" fmla="*/ 4605251 w 6567055"/>
              <a:gd name="connsiteY5" fmla="*/ 997527 h 2926080"/>
              <a:gd name="connsiteX6" fmla="*/ 3773978 w 6567055"/>
              <a:gd name="connsiteY6" fmla="*/ 864524 h 2926080"/>
              <a:gd name="connsiteX7" fmla="*/ 3175462 w 6567055"/>
              <a:gd name="connsiteY7" fmla="*/ 698269 h 2926080"/>
              <a:gd name="connsiteX8" fmla="*/ 2443942 w 6567055"/>
              <a:gd name="connsiteY8" fmla="*/ 565266 h 2926080"/>
              <a:gd name="connsiteX9" fmla="*/ 1645920 w 6567055"/>
              <a:gd name="connsiteY9" fmla="*/ 382386 h 2926080"/>
              <a:gd name="connsiteX10" fmla="*/ 1147157 w 6567055"/>
              <a:gd name="connsiteY10" fmla="*/ 299258 h 2926080"/>
              <a:gd name="connsiteX11" fmla="*/ 631767 w 6567055"/>
              <a:gd name="connsiteY11" fmla="*/ 249382 h 2926080"/>
              <a:gd name="connsiteX12" fmla="*/ 116378 w 6567055"/>
              <a:gd name="connsiteY12" fmla="*/ 83127 h 2926080"/>
              <a:gd name="connsiteX13" fmla="*/ 116378 w 6567055"/>
              <a:gd name="connsiteY13" fmla="*/ 83127 h 2926080"/>
              <a:gd name="connsiteX14" fmla="*/ 0 w 6567055"/>
              <a:gd name="connsiteY14" fmla="*/ 0 h 2926080"/>
              <a:gd name="connsiteX15" fmla="*/ 0 w 6567055"/>
              <a:gd name="connsiteY15"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7055" h="2926080">
                <a:moveTo>
                  <a:pt x="0" y="2926080"/>
                </a:moveTo>
                <a:lnTo>
                  <a:pt x="6567055" y="2926080"/>
                </a:lnTo>
                <a:lnTo>
                  <a:pt x="6533804" y="1296786"/>
                </a:lnTo>
                <a:lnTo>
                  <a:pt x="6350924" y="1230284"/>
                </a:lnTo>
                <a:lnTo>
                  <a:pt x="5536277" y="1246909"/>
                </a:lnTo>
                <a:lnTo>
                  <a:pt x="4605251" y="997527"/>
                </a:lnTo>
                <a:lnTo>
                  <a:pt x="3773978" y="864524"/>
                </a:lnTo>
                <a:lnTo>
                  <a:pt x="3175462" y="698269"/>
                </a:lnTo>
                <a:lnTo>
                  <a:pt x="2443942" y="565266"/>
                </a:lnTo>
                <a:lnTo>
                  <a:pt x="1645920" y="382386"/>
                </a:lnTo>
                <a:lnTo>
                  <a:pt x="1147157" y="299258"/>
                </a:lnTo>
                <a:lnTo>
                  <a:pt x="631767" y="249382"/>
                </a:lnTo>
                <a:lnTo>
                  <a:pt x="116378" y="83127"/>
                </a:lnTo>
                <a:lnTo>
                  <a:pt x="116378" y="83127"/>
                </a:lnTo>
                <a:lnTo>
                  <a:pt x="0" y="0"/>
                </a:lnTo>
                <a:lnTo>
                  <a:pt x="0" y="2926080"/>
                </a:lnTo>
                <a:close/>
              </a:path>
            </a:pathLst>
          </a:custGeom>
          <a:solidFill>
            <a:srgbClr val="6E7A80">
              <a:alpha val="50196"/>
            </a:srgbClr>
          </a:solidFill>
          <a:ln>
            <a:solidFill>
              <a:srgbClr val="6E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2DA22C51-2515-6A49-905F-16D39DA0E339}"/>
              </a:ext>
            </a:extLst>
          </p:cNvPr>
          <p:cNvSpPr/>
          <p:nvPr/>
        </p:nvSpPr>
        <p:spPr>
          <a:xfrm>
            <a:off x="5220393" y="2833982"/>
            <a:ext cx="6550429" cy="1455385"/>
          </a:xfrm>
          <a:custGeom>
            <a:avLst/>
            <a:gdLst>
              <a:gd name="connsiteX0" fmla="*/ 0 w 6550429"/>
              <a:gd name="connsiteY0" fmla="*/ 25596 h 1455385"/>
              <a:gd name="connsiteX1" fmla="*/ 133003 w 6550429"/>
              <a:gd name="connsiteY1" fmla="*/ 25596 h 1455385"/>
              <a:gd name="connsiteX2" fmla="*/ 299258 w 6550429"/>
              <a:gd name="connsiteY2" fmla="*/ 291603 h 1455385"/>
              <a:gd name="connsiteX3" fmla="*/ 532014 w 6550429"/>
              <a:gd name="connsiteY3" fmla="*/ 191851 h 1455385"/>
              <a:gd name="connsiteX4" fmla="*/ 781396 w 6550429"/>
              <a:gd name="connsiteY4" fmla="*/ 407982 h 1455385"/>
              <a:gd name="connsiteX5" fmla="*/ 997527 w 6550429"/>
              <a:gd name="connsiteY5" fmla="*/ 225102 h 1455385"/>
              <a:gd name="connsiteX6" fmla="*/ 1180407 w 6550429"/>
              <a:gd name="connsiteY6" fmla="*/ 474483 h 1455385"/>
              <a:gd name="connsiteX7" fmla="*/ 1479665 w 6550429"/>
              <a:gd name="connsiteY7" fmla="*/ 308229 h 1455385"/>
              <a:gd name="connsiteX8" fmla="*/ 1645920 w 6550429"/>
              <a:gd name="connsiteY8" fmla="*/ 524360 h 1455385"/>
              <a:gd name="connsiteX9" fmla="*/ 1945178 w 6550429"/>
              <a:gd name="connsiteY9" fmla="*/ 391356 h 1455385"/>
              <a:gd name="connsiteX10" fmla="*/ 2078182 w 6550429"/>
              <a:gd name="connsiteY10" fmla="*/ 624113 h 1455385"/>
              <a:gd name="connsiteX11" fmla="*/ 2360814 w 6550429"/>
              <a:gd name="connsiteY11" fmla="*/ 507734 h 1455385"/>
              <a:gd name="connsiteX12" fmla="*/ 2543694 w 6550429"/>
              <a:gd name="connsiteY12" fmla="*/ 773742 h 1455385"/>
              <a:gd name="connsiteX13" fmla="*/ 2859578 w 6550429"/>
              <a:gd name="connsiteY13" fmla="*/ 607487 h 1455385"/>
              <a:gd name="connsiteX14" fmla="*/ 3075709 w 6550429"/>
              <a:gd name="connsiteY14" fmla="*/ 873494 h 1455385"/>
              <a:gd name="connsiteX15" fmla="*/ 3408218 w 6550429"/>
              <a:gd name="connsiteY15" fmla="*/ 707240 h 1455385"/>
              <a:gd name="connsiteX16" fmla="*/ 3707476 w 6550429"/>
              <a:gd name="connsiteY16" fmla="*/ 1006498 h 1455385"/>
              <a:gd name="connsiteX17" fmla="*/ 4039985 w 6550429"/>
              <a:gd name="connsiteY17" fmla="*/ 890120 h 1455385"/>
              <a:gd name="connsiteX18" fmla="*/ 4272742 w 6550429"/>
              <a:gd name="connsiteY18" fmla="*/ 1089625 h 1455385"/>
              <a:gd name="connsiteX19" fmla="*/ 4572000 w 6550429"/>
              <a:gd name="connsiteY19" fmla="*/ 973247 h 1455385"/>
              <a:gd name="connsiteX20" fmla="*/ 4754880 w 6550429"/>
              <a:gd name="connsiteY20" fmla="*/ 1189378 h 1455385"/>
              <a:gd name="connsiteX21" fmla="*/ 5137265 w 6550429"/>
              <a:gd name="connsiteY21" fmla="*/ 1073000 h 1455385"/>
              <a:gd name="connsiteX22" fmla="*/ 5436523 w 6550429"/>
              <a:gd name="connsiteY22" fmla="*/ 1388883 h 1455385"/>
              <a:gd name="connsiteX23" fmla="*/ 5752407 w 6550429"/>
              <a:gd name="connsiteY23" fmla="*/ 1189378 h 1455385"/>
              <a:gd name="connsiteX24" fmla="*/ 6101542 w 6550429"/>
              <a:gd name="connsiteY24" fmla="*/ 1455385 h 1455385"/>
              <a:gd name="connsiteX25" fmla="*/ 6334298 w 6550429"/>
              <a:gd name="connsiteY25" fmla="*/ 1189378 h 1455385"/>
              <a:gd name="connsiteX26" fmla="*/ 6550429 w 6550429"/>
              <a:gd name="connsiteY26" fmla="*/ 1422134 h 145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0429" h="1455385">
                <a:moveTo>
                  <a:pt x="0" y="25596"/>
                </a:moveTo>
                <a:cubicBezTo>
                  <a:pt x="41563" y="3429"/>
                  <a:pt x="83127" y="-18738"/>
                  <a:pt x="133003" y="25596"/>
                </a:cubicBezTo>
                <a:cubicBezTo>
                  <a:pt x="182879" y="69930"/>
                  <a:pt x="232756" y="263894"/>
                  <a:pt x="299258" y="291603"/>
                </a:cubicBezTo>
                <a:cubicBezTo>
                  <a:pt x="365760" y="319312"/>
                  <a:pt x="451658" y="172454"/>
                  <a:pt x="532014" y="191851"/>
                </a:cubicBezTo>
                <a:cubicBezTo>
                  <a:pt x="612370" y="211248"/>
                  <a:pt x="703811" y="402440"/>
                  <a:pt x="781396" y="407982"/>
                </a:cubicBezTo>
                <a:cubicBezTo>
                  <a:pt x="858981" y="413524"/>
                  <a:pt x="931025" y="214019"/>
                  <a:pt x="997527" y="225102"/>
                </a:cubicBezTo>
                <a:cubicBezTo>
                  <a:pt x="1064029" y="236186"/>
                  <a:pt x="1100051" y="460629"/>
                  <a:pt x="1180407" y="474483"/>
                </a:cubicBezTo>
                <a:cubicBezTo>
                  <a:pt x="1260763" y="488337"/>
                  <a:pt x="1402080" y="299916"/>
                  <a:pt x="1479665" y="308229"/>
                </a:cubicBezTo>
                <a:cubicBezTo>
                  <a:pt x="1557251" y="316542"/>
                  <a:pt x="1568335" y="510506"/>
                  <a:pt x="1645920" y="524360"/>
                </a:cubicBezTo>
                <a:cubicBezTo>
                  <a:pt x="1723505" y="538214"/>
                  <a:pt x="1873134" y="374731"/>
                  <a:pt x="1945178" y="391356"/>
                </a:cubicBezTo>
                <a:cubicBezTo>
                  <a:pt x="2017222" y="407981"/>
                  <a:pt x="2008909" y="604717"/>
                  <a:pt x="2078182" y="624113"/>
                </a:cubicBezTo>
                <a:cubicBezTo>
                  <a:pt x="2147455" y="643509"/>
                  <a:pt x="2283229" y="482796"/>
                  <a:pt x="2360814" y="507734"/>
                </a:cubicBezTo>
                <a:cubicBezTo>
                  <a:pt x="2438399" y="532672"/>
                  <a:pt x="2460567" y="757117"/>
                  <a:pt x="2543694" y="773742"/>
                </a:cubicBezTo>
                <a:cubicBezTo>
                  <a:pt x="2626821" y="790367"/>
                  <a:pt x="2770909" y="590862"/>
                  <a:pt x="2859578" y="607487"/>
                </a:cubicBezTo>
                <a:cubicBezTo>
                  <a:pt x="2948247" y="624112"/>
                  <a:pt x="2984269" y="856869"/>
                  <a:pt x="3075709" y="873494"/>
                </a:cubicBezTo>
                <a:cubicBezTo>
                  <a:pt x="3167149" y="890119"/>
                  <a:pt x="3302924" y="685073"/>
                  <a:pt x="3408218" y="707240"/>
                </a:cubicBezTo>
                <a:cubicBezTo>
                  <a:pt x="3513512" y="729407"/>
                  <a:pt x="3602182" y="976018"/>
                  <a:pt x="3707476" y="1006498"/>
                </a:cubicBezTo>
                <a:cubicBezTo>
                  <a:pt x="3812770" y="1036978"/>
                  <a:pt x="3945774" y="876266"/>
                  <a:pt x="4039985" y="890120"/>
                </a:cubicBezTo>
                <a:cubicBezTo>
                  <a:pt x="4134196" y="903975"/>
                  <a:pt x="4184073" y="1075771"/>
                  <a:pt x="4272742" y="1089625"/>
                </a:cubicBezTo>
                <a:cubicBezTo>
                  <a:pt x="4361411" y="1103480"/>
                  <a:pt x="4491644" y="956622"/>
                  <a:pt x="4572000" y="973247"/>
                </a:cubicBezTo>
                <a:cubicBezTo>
                  <a:pt x="4652356" y="989872"/>
                  <a:pt x="4660669" y="1172752"/>
                  <a:pt x="4754880" y="1189378"/>
                </a:cubicBezTo>
                <a:cubicBezTo>
                  <a:pt x="4849091" y="1206004"/>
                  <a:pt x="5023658" y="1039749"/>
                  <a:pt x="5137265" y="1073000"/>
                </a:cubicBezTo>
                <a:cubicBezTo>
                  <a:pt x="5250872" y="1106251"/>
                  <a:pt x="5333999" y="1369487"/>
                  <a:pt x="5436523" y="1388883"/>
                </a:cubicBezTo>
                <a:cubicBezTo>
                  <a:pt x="5539047" y="1408279"/>
                  <a:pt x="5641571" y="1178294"/>
                  <a:pt x="5752407" y="1189378"/>
                </a:cubicBezTo>
                <a:cubicBezTo>
                  <a:pt x="5863243" y="1200462"/>
                  <a:pt x="6004560" y="1455385"/>
                  <a:pt x="6101542" y="1455385"/>
                </a:cubicBezTo>
                <a:cubicBezTo>
                  <a:pt x="6198524" y="1455385"/>
                  <a:pt x="6259484" y="1194920"/>
                  <a:pt x="6334298" y="1189378"/>
                </a:cubicBezTo>
                <a:cubicBezTo>
                  <a:pt x="6409112" y="1183836"/>
                  <a:pt x="6479770" y="1302985"/>
                  <a:pt x="6550429" y="1422134"/>
                </a:cubicBezTo>
              </a:path>
            </a:pathLst>
          </a:custGeom>
          <a:noFill/>
          <a:ln w="127000">
            <a:solidFill>
              <a:srgbClr val="74F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26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DF54-786D-4341-BAAB-B206F84BACBD}"/>
              </a:ext>
            </a:extLst>
          </p:cNvPr>
          <p:cNvSpPr>
            <a:spLocks noGrp="1"/>
          </p:cNvSpPr>
          <p:nvPr>
            <p:ph type="title"/>
          </p:nvPr>
        </p:nvSpPr>
        <p:spPr/>
        <p:txBody>
          <a:bodyPr/>
          <a:lstStyle/>
          <a:p>
            <a:r>
              <a:rPr lang="en-US" dirty="0"/>
              <a:t>Final Exercise</a:t>
            </a:r>
          </a:p>
        </p:txBody>
      </p:sp>
      <p:sp>
        <p:nvSpPr>
          <p:cNvPr id="3" name="Content Placeholder 2">
            <a:extLst>
              <a:ext uri="{FF2B5EF4-FFF2-40B4-BE49-F238E27FC236}">
                <a16:creationId xmlns:a16="http://schemas.microsoft.com/office/drawing/2014/main" id="{543E473B-6F90-7A44-9C60-C182D0E68B71}"/>
              </a:ext>
            </a:extLst>
          </p:cNvPr>
          <p:cNvSpPr>
            <a:spLocks noGrp="1"/>
          </p:cNvSpPr>
          <p:nvPr>
            <p:ph idx="1"/>
          </p:nvPr>
        </p:nvSpPr>
        <p:spPr>
          <a:xfrm>
            <a:off x="598516" y="1463040"/>
            <a:ext cx="4056611" cy="4713923"/>
          </a:xfrm>
        </p:spPr>
        <p:txBody>
          <a:bodyPr>
            <a:normAutofit/>
          </a:bodyPr>
          <a:lstStyle/>
          <a:p>
            <a:r>
              <a:rPr lang="en-US" dirty="0"/>
              <a:t>Using the principles of stratigraphy you’ve learned, figure out which of these rock layers is most likely to contain dinosaur fossils! </a:t>
            </a:r>
          </a:p>
        </p:txBody>
      </p:sp>
      <p:pic>
        <p:nvPicPr>
          <p:cNvPr id="6" name="Picture 5">
            <a:extLst>
              <a:ext uri="{FF2B5EF4-FFF2-40B4-BE49-F238E27FC236}">
                <a16:creationId xmlns:a16="http://schemas.microsoft.com/office/drawing/2014/main" id="{EA52BFC8-C2F9-8D4B-B0A9-08966997E824}"/>
              </a:ext>
            </a:extLst>
          </p:cNvPr>
          <p:cNvPicPr>
            <a:picLocks noChangeAspect="1"/>
          </p:cNvPicPr>
          <p:nvPr/>
        </p:nvPicPr>
        <p:blipFill>
          <a:blip r:embed="rId2"/>
          <a:stretch>
            <a:fillRect/>
          </a:stretch>
        </p:blipFill>
        <p:spPr>
          <a:xfrm>
            <a:off x="4775649" y="1690688"/>
            <a:ext cx="7081696" cy="3704272"/>
          </a:xfrm>
          <a:prstGeom prst="rect">
            <a:avLst/>
          </a:prstGeom>
        </p:spPr>
      </p:pic>
    </p:spTree>
    <p:extLst>
      <p:ext uri="{BB962C8B-B14F-4D97-AF65-F5344CB8AC3E}">
        <p14:creationId xmlns:p14="http://schemas.microsoft.com/office/powerpoint/2010/main" val="173789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DF54-786D-4341-BAAB-B206F84BACBD}"/>
              </a:ext>
            </a:extLst>
          </p:cNvPr>
          <p:cNvSpPr>
            <a:spLocks noGrp="1"/>
          </p:cNvSpPr>
          <p:nvPr>
            <p:ph type="title"/>
          </p:nvPr>
        </p:nvSpPr>
        <p:spPr/>
        <p:txBody>
          <a:bodyPr/>
          <a:lstStyle/>
          <a:p>
            <a:r>
              <a:rPr lang="en-US" dirty="0"/>
              <a:t>Final Exercise</a:t>
            </a:r>
          </a:p>
        </p:txBody>
      </p:sp>
      <p:sp>
        <p:nvSpPr>
          <p:cNvPr id="3" name="Content Placeholder 2">
            <a:extLst>
              <a:ext uri="{FF2B5EF4-FFF2-40B4-BE49-F238E27FC236}">
                <a16:creationId xmlns:a16="http://schemas.microsoft.com/office/drawing/2014/main" id="{543E473B-6F90-7A44-9C60-C182D0E68B71}"/>
              </a:ext>
            </a:extLst>
          </p:cNvPr>
          <p:cNvSpPr>
            <a:spLocks noGrp="1"/>
          </p:cNvSpPr>
          <p:nvPr>
            <p:ph idx="1"/>
          </p:nvPr>
        </p:nvSpPr>
        <p:spPr>
          <a:xfrm>
            <a:off x="598516" y="1463040"/>
            <a:ext cx="4056611" cy="4713923"/>
          </a:xfrm>
        </p:spPr>
        <p:txBody>
          <a:bodyPr>
            <a:normAutofit fontScale="92500" lnSpcReduction="10000"/>
          </a:bodyPr>
          <a:lstStyle/>
          <a:p>
            <a:r>
              <a:rPr lang="en-US" dirty="0"/>
              <a:t>First, put these layers and events in relative time order</a:t>
            </a:r>
          </a:p>
          <a:p>
            <a:r>
              <a:rPr lang="en-US" dirty="0"/>
              <a:t>Then, look at the information on the different rock layers in your handout</a:t>
            </a:r>
          </a:p>
          <a:p>
            <a:r>
              <a:rPr lang="en-US" dirty="0"/>
              <a:t>Dinosaurs lived on land from 240-66 million years ago. Based on this information, which layer would you target for dinosaur fossil hunting?</a:t>
            </a:r>
          </a:p>
        </p:txBody>
      </p:sp>
      <p:pic>
        <p:nvPicPr>
          <p:cNvPr id="6" name="Picture 5">
            <a:extLst>
              <a:ext uri="{FF2B5EF4-FFF2-40B4-BE49-F238E27FC236}">
                <a16:creationId xmlns:a16="http://schemas.microsoft.com/office/drawing/2014/main" id="{EA52BFC8-C2F9-8D4B-B0A9-08966997E824}"/>
              </a:ext>
            </a:extLst>
          </p:cNvPr>
          <p:cNvPicPr>
            <a:picLocks noChangeAspect="1"/>
          </p:cNvPicPr>
          <p:nvPr/>
        </p:nvPicPr>
        <p:blipFill>
          <a:blip r:embed="rId3"/>
          <a:stretch>
            <a:fillRect/>
          </a:stretch>
        </p:blipFill>
        <p:spPr>
          <a:xfrm>
            <a:off x="4775649" y="1690688"/>
            <a:ext cx="7081696" cy="3704272"/>
          </a:xfrm>
          <a:prstGeom prst="rect">
            <a:avLst/>
          </a:prstGeom>
        </p:spPr>
      </p:pic>
    </p:spTree>
    <p:extLst>
      <p:ext uri="{BB962C8B-B14F-4D97-AF65-F5344CB8AC3E}">
        <p14:creationId xmlns:p14="http://schemas.microsoft.com/office/powerpoint/2010/main" val="366533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8AD3-70E1-094B-B17B-8A08FC48EE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7CF63A-53EC-6A42-996A-928FC3DF3F78}"/>
              </a:ext>
            </a:extLst>
          </p:cNvPr>
          <p:cNvPicPr>
            <a:picLocks noGrp="1" noChangeAspect="1"/>
          </p:cNvPicPr>
          <p:nvPr>
            <p:ph idx="1"/>
          </p:nvPr>
        </p:nvPicPr>
        <p:blipFill>
          <a:blip r:embed="rId2"/>
          <a:stretch>
            <a:fillRect/>
          </a:stretch>
        </p:blipFill>
        <p:spPr>
          <a:xfrm>
            <a:off x="838200" y="678766"/>
            <a:ext cx="10515600" cy="5500468"/>
          </a:xfrm>
        </p:spPr>
      </p:pic>
    </p:spTree>
    <p:extLst>
      <p:ext uri="{BB962C8B-B14F-4D97-AF65-F5344CB8AC3E}">
        <p14:creationId xmlns:p14="http://schemas.microsoft.com/office/powerpoint/2010/main" val="363362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A0AD-A8E2-264C-A646-0D8B2CCE3B2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94EB9F8-2F32-674B-B9A1-C2AB8D152286}"/>
              </a:ext>
            </a:extLst>
          </p:cNvPr>
          <p:cNvSpPr>
            <a:spLocks noGrp="1"/>
          </p:cNvSpPr>
          <p:nvPr>
            <p:ph idx="1"/>
          </p:nvPr>
        </p:nvSpPr>
        <p:spPr>
          <a:xfrm>
            <a:off x="838200" y="1461275"/>
            <a:ext cx="3025925" cy="4715688"/>
          </a:xfrm>
        </p:spPr>
        <p:txBody>
          <a:bodyPr>
            <a:normAutofit fontScale="85000" lnSpcReduction="20000"/>
          </a:bodyPr>
          <a:lstStyle/>
          <a:p>
            <a:r>
              <a:rPr lang="en-US" dirty="0"/>
              <a:t>This is a picture from the bottom of the Grand Canyon. There are three different rock beds here… can you spot them? (Hint: look for differences in color, orientation, layers, and cliff-forming vs non-cliff forming.) What rocks do you think formed first? Which do you think formed last? How can we tell when each rock formed?</a:t>
            </a:r>
          </a:p>
        </p:txBody>
      </p:sp>
      <p:pic>
        <p:nvPicPr>
          <p:cNvPr id="4" name="Picture 3" descr="hance rapids dike">
            <a:extLst>
              <a:ext uri="{FF2B5EF4-FFF2-40B4-BE49-F238E27FC236}">
                <a16:creationId xmlns:a16="http://schemas.microsoft.com/office/drawing/2014/main" id="{A3763318-E4E7-AC47-B3AD-8977EF49D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9988" y="912084"/>
            <a:ext cx="8018929" cy="5264879"/>
          </a:xfrm>
          <a:prstGeom prst="rect">
            <a:avLst/>
          </a:prstGeom>
          <a:noFill/>
          <a:ln>
            <a:noFill/>
          </a:ln>
        </p:spPr>
      </p:pic>
      <p:grpSp>
        <p:nvGrpSpPr>
          <p:cNvPr id="5" name="Group 4">
            <a:extLst>
              <a:ext uri="{FF2B5EF4-FFF2-40B4-BE49-F238E27FC236}">
                <a16:creationId xmlns:a16="http://schemas.microsoft.com/office/drawing/2014/main" id="{C4D692A0-97E1-D44D-B311-035107A384E8}"/>
              </a:ext>
            </a:extLst>
          </p:cNvPr>
          <p:cNvGrpSpPr/>
          <p:nvPr/>
        </p:nvGrpSpPr>
        <p:grpSpPr>
          <a:xfrm>
            <a:off x="3939988" y="912084"/>
            <a:ext cx="8094792" cy="3230538"/>
            <a:chOff x="0" y="0"/>
            <a:chExt cx="5013960" cy="2286000"/>
          </a:xfrm>
        </p:grpSpPr>
        <p:sp>
          <p:nvSpPr>
            <p:cNvPr id="6" name="Freeform: Shape 5">
              <a:extLst>
                <a:ext uri="{FF2B5EF4-FFF2-40B4-BE49-F238E27FC236}">
                  <a16:creationId xmlns:a16="http://schemas.microsoft.com/office/drawing/2014/main" id="{CB9A3717-4B66-2549-A651-EAE82C360DFB}"/>
                </a:ext>
              </a:extLst>
            </p:cNvPr>
            <p:cNvSpPr/>
            <p:nvPr/>
          </p:nvSpPr>
          <p:spPr>
            <a:xfrm>
              <a:off x="0" y="388620"/>
              <a:ext cx="5013960" cy="1897380"/>
            </a:xfrm>
            <a:custGeom>
              <a:avLst/>
              <a:gdLst>
                <a:gd name="connsiteX0" fmla="*/ 2331720 w 5013960"/>
                <a:gd name="connsiteY0" fmla="*/ 266700 h 1897380"/>
                <a:gd name="connsiteX1" fmla="*/ 1417320 w 5013960"/>
                <a:gd name="connsiteY1" fmla="*/ 99060 h 1897380"/>
                <a:gd name="connsiteX2" fmla="*/ 426720 w 5013960"/>
                <a:gd name="connsiteY2" fmla="*/ 0 h 1897380"/>
                <a:gd name="connsiteX3" fmla="*/ 0 w 5013960"/>
                <a:gd name="connsiteY3" fmla="*/ 0 h 1897380"/>
                <a:gd name="connsiteX4" fmla="*/ 0 w 5013960"/>
                <a:gd name="connsiteY4" fmla="*/ 1828800 h 1897380"/>
                <a:gd name="connsiteX5" fmla="*/ 5013960 w 5013960"/>
                <a:gd name="connsiteY5" fmla="*/ 1897380 h 1897380"/>
                <a:gd name="connsiteX6" fmla="*/ 4975860 w 5013960"/>
                <a:gd name="connsiteY6" fmla="*/ 1805940 h 1897380"/>
                <a:gd name="connsiteX7" fmla="*/ 4274820 w 5013960"/>
                <a:gd name="connsiteY7" fmla="*/ 1501140 h 1897380"/>
                <a:gd name="connsiteX8" fmla="*/ 3589020 w 5013960"/>
                <a:gd name="connsiteY8" fmla="*/ 1135380 h 1897380"/>
                <a:gd name="connsiteX9" fmla="*/ 3284220 w 5013960"/>
                <a:gd name="connsiteY9" fmla="*/ 838200 h 1897380"/>
                <a:gd name="connsiteX10" fmla="*/ 3101340 w 5013960"/>
                <a:gd name="connsiteY10" fmla="*/ 617220 h 1897380"/>
                <a:gd name="connsiteX11" fmla="*/ 2750820 w 5013960"/>
                <a:gd name="connsiteY11" fmla="*/ 464820 h 1897380"/>
                <a:gd name="connsiteX12" fmla="*/ 2331720 w 5013960"/>
                <a:gd name="connsiteY12" fmla="*/ 266700 h 189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3960" h="1897380">
                  <a:moveTo>
                    <a:pt x="2331720" y="266700"/>
                  </a:moveTo>
                  <a:lnTo>
                    <a:pt x="1417320" y="99060"/>
                  </a:lnTo>
                  <a:lnTo>
                    <a:pt x="426720" y="0"/>
                  </a:lnTo>
                  <a:lnTo>
                    <a:pt x="0" y="0"/>
                  </a:lnTo>
                  <a:lnTo>
                    <a:pt x="0" y="1828800"/>
                  </a:lnTo>
                  <a:lnTo>
                    <a:pt x="5013960" y="1897380"/>
                  </a:lnTo>
                  <a:lnTo>
                    <a:pt x="4975860" y="1805940"/>
                  </a:lnTo>
                  <a:lnTo>
                    <a:pt x="4274820" y="1501140"/>
                  </a:lnTo>
                  <a:lnTo>
                    <a:pt x="3589020" y="1135380"/>
                  </a:lnTo>
                  <a:lnTo>
                    <a:pt x="3284220" y="838200"/>
                  </a:lnTo>
                  <a:lnTo>
                    <a:pt x="3101340" y="617220"/>
                  </a:lnTo>
                  <a:lnTo>
                    <a:pt x="2750820" y="464820"/>
                  </a:lnTo>
                  <a:lnTo>
                    <a:pt x="2331720" y="266700"/>
                  </a:lnTo>
                  <a:close/>
                </a:path>
              </a:pathLst>
            </a:custGeom>
            <a:solidFill>
              <a:srgbClr val="FF6600">
                <a:alpha val="14902"/>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A29FAC96-52E4-BD44-A30F-AA9E81ED5E9F}"/>
                </a:ext>
              </a:extLst>
            </p:cNvPr>
            <p:cNvSpPr/>
            <p:nvPr/>
          </p:nvSpPr>
          <p:spPr>
            <a:xfrm>
              <a:off x="1394460" y="998220"/>
              <a:ext cx="1821180" cy="1249680"/>
            </a:xfrm>
            <a:custGeom>
              <a:avLst/>
              <a:gdLst>
                <a:gd name="connsiteX0" fmla="*/ 586740 w 1821180"/>
                <a:gd name="connsiteY0" fmla="*/ 1249680 h 1249680"/>
                <a:gd name="connsiteX1" fmla="*/ 830580 w 1821180"/>
                <a:gd name="connsiteY1" fmla="*/ 1112520 h 1249680"/>
                <a:gd name="connsiteX2" fmla="*/ 1104900 w 1821180"/>
                <a:gd name="connsiteY2" fmla="*/ 876300 h 1249680"/>
                <a:gd name="connsiteX3" fmla="*/ 1303020 w 1821180"/>
                <a:gd name="connsiteY3" fmla="*/ 678180 h 1249680"/>
                <a:gd name="connsiteX4" fmla="*/ 1562100 w 1821180"/>
                <a:gd name="connsiteY4" fmla="*/ 480060 h 1249680"/>
                <a:gd name="connsiteX5" fmla="*/ 1821180 w 1821180"/>
                <a:gd name="connsiteY5" fmla="*/ 167640 h 1249680"/>
                <a:gd name="connsiteX6" fmla="*/ 1706880 w 1821180"/>
                <a:gd name="connsiteY6" fmla="*/ 0 h 1249680"/>
                <a:gd name="connsiteX7" fmla="*/ 1478280 w 1821180"/>
                <a:gd name="connsiteY7" fmla="*/ 251460 h 1249680"/>
                <a:gd name="connsiteX8" fmla="*/ 1257300 w 1821180"/>
                <a:gd name="connsiteY8" fmla="*/ 358140 h 1249680"/>
                <a:gd name="connsiteX9" fmla="*/ 952500 w 1821180"/>
                <a:gd name="connsiteY9" fmla="*/ 601980 h 1249680"/>
                <a:gd name="connsiteX10" fmla="*/ 800100 w 1821180"/>
                <a:gd name="connsiteY10" fmla="*/ 739140 h 1249680"/>
                <a:gd name="connsiteX11" fmla="*/ 640080 w 1821180"/>
                <a:gd name="connsiteY11" fmla="*/ 891540 h 1249680"/>
                <a:gd name="connsiteX12" fmla="*/ 365760 w 1821180"/>
                <a:gd name="connsiteY12" fmla="*/ 960120 h 1249680"/>
                <a:gd name="connsiteX13" fmla="*/ 0 w 1821180"/>
                <a:gd name="connsiteY13" fmla="*/ 1219200 h 1249680"/>
                <a:gd name="connsiteX14" fmla="*/ 586740 w 1821180"/>
                <a:gd name="connsiteY14" fmla="*/ 124968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1180" h="1249680">
                  <a:moveTo>
                    <a:pt x="586740" y="1249680"/>
                  </a:moveTo>
                  <a:lnTo>
                    <a:pt x="830580" y="1112520"/>
                  </a:lnTo>
                  <a:lnTo>
                    <a:pt x="1104900" y="876300"/>
                  </a:lnTo>
                  <a:lnTo>
                    <a:pt x="1303020" y="678180"/>
                  </a:lnTo>
                  <a:lnTo>
                    <a:pt x="1562100" y="480060"/>
                  </a:lnTo>
                  <a:lnTo>
                    <a:pt x="1821180" y="167640"/>
                  </a:lnTo>
                  <a:lnTo>
                    <a:pt x="1706880" y="0"/>
                  </a:lnTo>
                  <a:lnTo>
                    <a:pt x="1478280" y="251460"/>
                  </a:lnTo>
                  <a:lnTo>
                    <a:pt x="1257300" y="358140"/>
                  </a:lnTo>
                  <a:lnTo>
                    <a:pt x="952500" y="601980"/>
                  </a:lnTo>
                  <a:lnTo>
                    <a:pt x="800100" y="739140"/>
                  </a:lnTo>
                  <a:lnTo>
                    <a:pt x="640080" y="891540"/>
                  </a:lnTo>
                  <a:lnTo>
                    <a:pt x="365760" y="960120"/>
                  </a:lnTo>
                  <a:lnTo>
                    <a:pt x="0" y="1219200"/>
                  </a:lnTo>
                  <a:lnTo>
                    <a:pt x="586740" y="1249680"/>
                  </a:lnTo>
                  <a:close/>
                </a:path>
              </a:pathLst>
            </a:custGeom>
            <a:solidFill>
              <a:srgbClr val="0000FF">
                <a:alpha val="20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6EF833F1-A2A4-764C-9D05-F825FD8150E6}"/>
                </a:ext>
              </a:extLst>
            </p:cNvPr>
            <p:cNvSpPr/>
            <p:nvPr/>
          </p:nvSpPr>
          <p:spPr>
            <a:xfrm>
              <a:off x="7620" y="0"/>
              <a:ext cx="4038600" cy="1737360"/>
            </a:xfrm>
            <a:custGeom>
              <a:avLst/>
              <a:gdLst>
                <a:gd name="connsiteX0" fmla="*/ 0 w 4038600"/>
                <a:gd name="connsiteY0" fmla="*/ 396240 h 1737360"/>
                <a:gd name="connsiteX1" fmla="*/ 480060 w 4038600"/>
                <a:gd name="connsiteY1" fmla="*/ 403860 h 1737360"/>
                <a:gd name="connsiteX2" fmla="*/ 1333500 w 4038600"/>
                <a:gd name="connsiteY2" fmla="*/ 487680 h 1737360"/>
                <a:gd name="connsiteX3" fmla="*/ 2019300 w 4038600"/>
                <a:gd name="connsiteY3" fmla="*/ 594360 h 1737360"/>
                <a:gd name="connsiteX4" fmla="*/ 2400300 w 4038600"/>
                <a:gd name="connsiteY4" fmla="*/ 678180 h 1737360"/>
                <a:gd name="connsiteX5" fmla="*/ 3116580 w 4038600"/>
                <a:gd name="connsiteY5" fmla="*/ 1005840 h 1737360"/>
                <a:gd name="connsiteX6" fmla="*/ 3291840 w 4038600"/>
                <a:gd name="connsiteY6" fmla="*/ 1181100 h 1737360"/>
                <a:gd name="connsiteX7" fmla="*/ 3520440 w 4038600"/>
                <a:gd name="connsiteY7" fmla="*/ 1318260 h 1737360"/>
                <a:gd name="connsiteX8" fmla="*/ 3863340 w 4038600"/>
                <a:gd name="connsiteY8" fmla="*/ 1615440 h 1737360"/>
                <a:gd name="connsiteX9" fmla="*/ 4015740 w 4038600"/>
                <a:gd name="connsiteY9" fmla="*/ 1737360 h 1737360"/>
                <a:gd name="connsiteX10" fmla="*/ 4038600 w 4038600"/>
                <a:gd name="connsiteY10" fmla="*/ 1417320 h 1737360"/>
                <a:gd name="connsiteX11" fmla="*/ 4008120 w 4038600"/>
                <a:gd name="connsiteY11" fmla="*/ 1264920 h 1737360"/>
                <a:gd name="connsiteX12" fmla="*/ 3947160 w 4038600"/>
                <a:gd name="connsiteY12" fmla="*/ 746760 h 1737360"/>
                <a:gd name="connsiteX13" fmla="*/ 3718560 w 4038600"/>
                <a:gd name="connsiteY13" fmla="*/ 617220 h 1737360"/>
                <a:gd name="connsiteX14" fmla="*/ 3634740 w 4038600"/>
                <a:gd name="connsiteY14" fmla="*/ 586740 h 1737360"/>
                <a:gd name="connsiteX15" fmla="*/ 3581400 w 4038600"/>
                <a:gd name="connsiteY15" fmla="*/ 213360 h 1737360"/>
                <a:gd name="connsiteX16" fmla="*/ 3512820 w 4038600"/>
                <a:gd name="connsiteY16" fmla="*/ 129540 h 1737360"/>
                <a:gd name="connsiteX17" fmla="*/ 3444240 w 4038600"/>
                <a:gd name="connsiteY17" fmla="*/ 0 h 1737360"/>
                <a:gd name="connsiteX18" fmla="*/ 7620 w 4038600"/>
                <a:gd name="connsiteY18" fmla="*/ 15240 h 1737360"/>
                <a:gd name="connsiteX19" fmla="*/ 0 w 4038600"/>
                <a:gd name="connsiteY19" fmla="*/ 39624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38600" h="1737360">
                  <a:moveTo>
                    <a:pt x="0" y="396240"/>
                  </a:moveTo>
                  <a:lnTo>
                    <a:pt x="480060" y="403860"/>
                  </a:lnTo>
                  <a:lnTo>
                    <a:pt x="1333500" y="487680"/>
                  </a:lnTo>
                  <a:lnTo>
                    <a:pt x="2019300" y="594360"/>
                  </a:lnTo>
                  <a:lnTo>
                    <a:pt x="2400300" y="678180"/>
                  </a:lnTo>
                  <a:lnTo>
                    <a:pt x="3116580" y="1005840"/>
                  </a:lnTo>
                  <a:lnTo>
                    <a:pt x="3291840" y="1181100"/>
                  </a:lnTo>
                  <a:lnTo>
                    <a:pt x="3520440" y="1318260"/>
                  </a:lnTo>
                  <a:lnTo>
                    <a:pt x="3863340" y="1615440"/>
                  </a:lnTo>
                  <a:lnTo>
                    <a:pt x="4015740" y="1737360"/>
                  </a:lnTo>
                  <a:lnTo>
                    <a:pt x="4038600" y="1417320"/>
                  </a:lnTo>
                  <a:lnTo>
                    <a:pt x="4008120" y="1264920"/>
                  </a:lnTo>
                  <a:lnTo>
                    <a:pt x="3947160" y="746760"/>
                  </a:lnTo>
                  <a:lnTo>
                    <a:pt x="3718560" y="617220"/>
                  </a:lnTo>
                  <a:lnTo>
                    <a:pt x="3634740" y="586740"/>
                  </a:lnTo>
                  <a:lnTo>
                    <a:pt x="3581400" y="213360"/>
                  </a:lnTo>
                  <a:lnTo>
                    <a:pt x="3512820" y="129540"/>
                  </a:lnTo>
                  <a:lnTo>
                    <a:pt x="3444240" y="0"/>
                  </a:lnTo>
                  <a:lnTo>
                    <a:pt x="7620" y="15240"/>
                  </a:lnTo>
                  <a:lnTo>
                    <a:pt x="0" y="396240"/>
                  </a:lnTo>
                  <a:close/>
                </a:path>
              </a:pathLst>
            </a:custGeom>
            <a:solidFill>
              <a:srgbClr val="00FF00">
                <a:alpha val="30196"/>
              </a:srgbClr>
            </a:solidFill>
            <a:ln>
              <a:solidFill>
                <a:srgbClr val="00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62344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9C21-2DFF-214B-9DCE-732F39C180D5}"/>
              </a:ext>
            </a:extLst>
          </p:cNvPr>
          <p:cNvSpPr>
            <a:spLocks noGrp="1"/>
          </p:cNvSpPr>
          <p:nvPr>
            <p:ph type="title"/>
          </p:nvPr>
        </p:nvSpPr>
        <p:spPr/>
        <p:txBody>
          <a:bodyPr/>
          <a:lstStyle/>
          <a:p>
            <a:r>
              <a:rPr lang="en-US" dirty="0"/>
              <a:t>Why do sedimentary rocks matter?</a:t>
            </a:r>
          </a:p>
        </p:txBody>
      </p:sp>
      <p:sp>
        <p:nvSpPr>
          <p:cNvPr id="3" name="Content Placeholder 2">
            <a:extLst>
              <a:ext uri="{FF2B5EF4-FFF2-40B4-BE49-F238E27FC236}">
                <a16:creationId xmlns:a16="http://schemas.microsoft.com/office/drawing/2014/main" id="{B9D8294C-F6E1-C34C-8A45-F26CEB3979BF}"/>
              </a:ext>
            </a:extLst>
          </p:cNvPr>
          <p:cNvSpPr>
            <a:spLocks noGrp="1"/>
          </p:cNvSpPr>
          <p:nvPr>
            <p:ph idx="1"/>
          </p:nvPr>
        </p:nvSpPr>
        <p:spPr>
          <a:xfrm>
            <a:off x="838200" y="1575082"/>
            <a:ext cx="4528279" cy="4601881"/>
          </a:xfrm>
        </p:spPr>
        <p:txBody>
          <a:bodyPr>
            <a:normAutofit lnSpcReduction="10000"/>
          </a:bodyPr>
          <a:lstStyle/>
          <a:p>
            <a:r>
              <a:rPr lang="en-US" dirty="0"/>
              <a:t>Sedimentary rocks form from eroded fragments of other rocks collected in low lying areas</a:t>
            </a:r>
          </a:p>
          <a:p>
            <a:r>
              <a:rPr lang="en-US" dirty="0"/>
              <a:t>They are the record of Earth’s surface and past environments</a:t>
            </a:r>
          </a:p>
          <a:p>
            <a:r>
              <a:rPr lang="en-US" dirty="0"/>
              <a:t>With sedimentary rocks, we can essentially travel back in time to figure out how Earth has changed through its history</a:t>
            </a:r>
          </a:p>
        </p:txBody>
      </p:sp>
      <p:pic>
        <p:nvPicPr>
          <p:cNvPr id="5" name="Picture 4" descr="The Sahara: Earth's Largest Hot Desert | Live Science">
            <a:extLst>
              <a:ext uri="{FF2B5EF4-FFF2-40B4-BE49-F238E27FC236}">
                <a16:creationId xmlns:a16="http://schemas.microsoft.com/office/drawing/2014/main" id="{4D8EF160-FE8F-ED42-8A6A-2BEEB2BB7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479" y="1575082"/>
            <a:ext cx="4092315" cy="2728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anges To Permits For Hiking 'The Wave' Arizona | Across Arizona, AZ Patch">
            <a:extLst>
              <a:ext uri="{FF2B5EF4-FFF2-40B4-BE49-F238E27FC236}">
                <a16:creationId xmlns:a16="http://schemas.microsoft.com/office/drawing/2014/main" id="{BA7318E4-9504-FA48-A3EF-09C7275E7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550" y="3764665"/>
            <a:ext cx="3637613" cy="27282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7596736B-DB81-D24D-B607-8628EBE51F69}"/>
              </a:ext>
            </a:extLst>
          </p:cNvPr>
          <p:cNvCxnSpPr>
            <a:cxnSpLocks/>
          </p:cNvCxnSpPr>
          <p:nvPr/>
        </p:nvCxnSpPr>
        <p:spPr>
          <a:xfrm>
            <a:off x="7779895" y="3267856"/>
            <a:ext cx="1176727" cy="1096415"/>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44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C458-D10A-3046-A930-174635FF0348}"/>
              </a:ext>
            </a:extLst>
          </p:cNvPr>
          <p:cNvSpPr>
            <a:spLocks noGrp="1"/>
          </p:cNvSpPr>
          <p:nvPr>
            <p:ph type="title"/>
          </p:nvPr>
        </p:nvSpPr>
        <p:spPr/>
        <p:txBody>
          <a:bodyPr/>
          <a:lstStyle/>
          <a:p>
            <a:r>
              <a:rPr lang="en-US" dirty="0"/>
              <a:t>How can we tell how old rocks are?</a:t>
            </a:r>
          </a:p>
        </p:txBody>
      </p:sp>
      <p:sp>
        <p:nvSpPr>
          <p:cNvPr id="4" name="Text Placeholder 3">
            <a:extLst>
              <a:ext uri="{FF2B5EF4-FFF2-40B4-BE49-F238E27FC236}">
                <a16:creationId xmlns:a16="http://schemas.microsoft.com/office/drawing/2014/main" id="{17478FF3-CA40-4B4A-8C65-4153FC6A42D6}"/>
              </a:ext>
            </a:extLst>
          </p:cNvPr>
          <p:cNvSpPr>
            <a:spLocks noGrp="1"/>
          </p:cNvSpPr>
          <p:nvPr>
            <p:ph type="body" idx="1"/>
          </p:nvPr>
        </p:nvSpPr>
        <p:spPr/>
        <p:txBody>
          <a:bodyPr/>
          <a:lstStyle/>
          <a:p>
            <a:r>
              <a:rPr lang="en-US" dirty="0"/>
              <a:t>Absolute Dating</a:t>
            </a:r>
          </a:p>
        </p:txBody>
      </p:sp>
      <p:sp>
        <p:nvSpPr>
          <p:cNvPr id="3" name="Content Placeholder 2">
            <a:extLst>
              <a:ext uri="{FF2B5EF4-FFF2-40B4-BE49-F238E27FC236}">
                <a16:creationId xmlns:a16="http://schemas.microsoft.com/office/drawing/2014/main" id="{6B6AB7DD-CBE6-F94F-B285-1BCAE8045FBB}"/>
              </a:ext>
            </a:extLst>
          </p:cNvPr>
          <p:cNvSpPr>
            <a:spLocks noGrp="1"/>
          </p:cNvSpPr>
          <p:nvPr>
            <p:ph sz="half" idx="2"/>
          </p:nvPr>
        </p:nvSpPr>
        <p:spPr>
          <a:xfrm>
            <a:off x="839788" y="2505075"/>
            <a:ext cx="5157787" cy="4111856"/>
          </a:xfrm>
        </p:spPr>
        <p:txBody>
          <a:bodyPr>
            <a:normAutofit/>
          </a:bodyPr>
          <a:lstStyle/>
          <a:p>
            <a:r>
              <a:rPr lang="en-US" dirty="0"/>
              <a:t>Absolute dating uses chemistry to figure out when certain minerals formed, based on  elemental ratios</a:t>
            </a:r>
          </a:p>
          <a:p>
            <a:r>
              <a:rPr lang="en-US" dirty="0"/>
              <a:t>Two big ones:</a:t>
            </a:r>
          </a:p>
          <a:p>
            <a:pPr lvl="1"/>
            <a:r>
              <a:rPr lang="en-US" dirty="0"/>
              <a:t>Carbon-14</a:t>
            </a:r>
          </a:p>
          <a:p>
            <a:pPr lvl="1"/>
            <a:r>
              <a:rPr lang="en-US" dirty="0"/>
              <a:t>Uranium in zircons</a:t>
            </a:r>
          </a:p>
          <a:p>
            <a:pPr lvl="1"/>
            <a:endParaRPr lang="en-US" dirty="0"/>
          </a:p>
          <a:p>
            <a:pPr lvl="1"/>
            <a:r>
              <a:rPr lang="en-US" dirty="0"/>
              <a:t>However….. not really useful for old sedimentary rocks</a:t>
            </a:r>
          </a:p>
          <a:p>
            <a:endParaRPr lang="en-US" dirty="0"/>
          </a:p>
        </p:txBody>
      </p:sp>
      <p:sp>
        <p:nvSpPr>
          <p:cNvPr id="5" name="Text Placeholder 4">
            <a:extLst>
              <a:ext uri="{FF2B5EF4-FFF2-40B4-BE49-F238E27FC236}">
                <a16:creationId xmlns:a16="http://schemas.microsoft.com/office/drawing/2014/main" id="{2F6453A8-45B8-114A-A0C4-32F3B2A3473F}"/>
              </a:ext>
            </a:extLst>
          </p:cNvPr>
          <p:cNvSpPr>
            <a:spLocks noGrp="1"/>
          </p:cNvSpPr>
          <p:nvPr>
            <p:ph type="body" sz="quarter" idx="3"/>
          </p:nvPr>
        </p:nvSpPr>
        <p:spPr/>
        <p:txBody>
          <a:bodyPr/>
          <a:lstStyle/>
          <a:p>
            <a:r>
              <a:rPr lang="en-US" dirty="0"/>
              <a:t>Relative Dating</a:t>
            </a:r>
          </a:p>
        </p:txBody>
      </p:sp>
      <p:sp>
        <p:nvSpPr>
          <p:cNvPr id="6" name="Content Placeholder 5">
            <a:extLst>
              <a:ext uri="{FF2B5EF4-FFF2-40B4-BE49-F238E27FC236}">
                <a16:creationId xmlns:a16="http://schemas.microsoft.com/office/drawing/2014/main" id="{BB8FEA46-F8C9-0A46-91D5-69D779AF7BB0}"/>
              </a:ext>
            </a:extLst>
          </p:cNvPr>
          <p:cNvSpPr>
            <a:spLocks noGrp="1"/>
          </p:cNvSpPr>
          <p:nvPr>
            <p:ph sz="quarter" idx="4"/>
          </p:nvPr>
        </p:nvSpPr>
        <p:spPr/>
        <p:txBody>
          <a:bodyPr>
            <a:normAutofit/>
          </a:bodyPr>
          <a:lstStyle/>
          <a:p>
            <a:r>
              <a:rPr lang="en-US" dirty="0"/>
              <a:t>Relative dating is determining which rocks are older or younger relative to each other, when we don’t have absolute dates. So this method can tell us that Rock Y is older than Rock W, but younger than Rock Z</a:t>
            </a:r>
          </a:p>
          <a:p>
            <a:endParaRPr lang="en-US" dirty="0"/>
          </a:p>
          <a:p>
            <a:endParaRPr lang="en-US" dirty="0"/>
          </a:p>
          <a:p>
            <a:endParaRPr lang="en-US" dirty="0"/>
          </a:p>
        </p:txBody>
      </p:sp>
    </p:spTree>
    <p:extLst>
      <p:ext uri="{BB962C8B-B14F-4D97-AF65-F5344CB8AC3E}">
        <p14:creationId xmlns:p14="http://schemas.microsoft.com/office/powerpoint/2010/main" val="733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B2E3-E44B-C444-B3F2-5CFDE51DBAB1}"/>
              </a:ext>
            </a:extLst>
          </p:cNvPr>
          <p:cNvSpPr>
            <a:spLocks noGrp="1"/>
          </p:cNvSpPr>
          <p:nvPr>
            <p:ph type="title"/>
          </p:nvPr>
        </p:nvSpPr>
        <p:spPr/>
        <p:txBody>
          <a:bodyPr/>
          <a:lstStyle/>
          <a:p>
            <a:r>
              <a:rPr lang="en-US" dirty="0"/>
              <a:t>Principles of Stratigraphy</a:t>
            </a:r>
          </a:p>
        </p:txBody>
      </p:sp>
      <p:sp>
        <p:nvSpPr>
          <p:cNvPr id="3" name="Content Placeholder 2">
            <a:extLst>
              <a:ext uri="{FF2B5EF4-FFF2-40B4-BE49-F238E27FC236}">
                <a16:creationId xmlns:a16="http://schemas.microsoft.com/office/drawing/2014/main" id="{B82A040E-71CE-2B40-BEA1-6F86B13F0B3E}"/>
              </a:ext>
            </a:extLst>
          </p:cNvPr>
          <p:cNvSpPr>
            <a:spLocks noGrp="1"/>
          </p:cNvSpPr>
          <p:nvPr>
            <p:ph idx="1"/>
          </p:nvPr>
        </p:nvSpPr>
        <p:spPr/>
        <p:txBody>
          <a:bodyPr>
            <a:normAutofit lnSpcReduction="10000"/>
          </a:bodyPr>
          <a:lstStyle/>
          <a:p>
            <a:r>
              <a:rPr lang="en-US" i="1" dirty="0"/>
              <a:t>Stratigraphy </a:t>
            </a:r>
            <a:r>
              <a:rPr lang="en-US" dirty="0"/>
              <a:t>= study of rock layers and their relationships</a:t>
            </a:r>
          </a:p>
          <a:p>
            <a:r>
              <a:rPr lang="en-US" dirty="0"/>
              <a:t>Stratigraphy is used for relative dating and correlating rock sequences</a:t>
            </a:r>
          </a:p>
          <a:p>
            <a:endParaRPr lang="en-US" dirty="0"/>
          </a:p>
          <a:p>
            <a:r>
              <a:rPr lang="en-US" dirty="0"/>
              <a:t>These principles help us understand how different stacked rock layers came to be, and what that means</a:t>
            </a:r>
          </a:p>
          <a:p>
            <a:r>
              <a:rPr lang="en-US" dirty="0"/>
              <a:t>Today, we’ll be discussing these ones:</a:t>
            </a:r>
          </a:p>
          <a:p>
            <a:pPr lvl="1"/>
            <a:r>
              <a:rPr lang="en-US" dirty="0"/>
              <a:t>Superposition</a:t>
            </a:r>
          </a:p>
          <a:p>
            <a:pPr lvl="1"/>
            <a:r>
              <a:rPr lang="en-US" dirty="0"/>
              <a:t>Original horizontality</a:t>
            </a:r>
          </a:p>
          <a:p>
            <a:pPr lvl="1"/>
            <a:r>
              <a:rPr lang="en-US" dirty="0"/>
              <a:t>Cross-cutting relationships</a:t>
            </a:r>
          </a:p>
          <a:p>
            <a:pPr lvl="1"/>
            <a:r>
              <a:rPr lang="en-US" dirty="0"/>
              <a:t>Unconformities</a:t>
            </a:r>
          </a:p>
        </p:txBody>
      </p:sp>
    </p:spTree>
    <p:extLst>
      <p:ext uri="{BB962C8B-B14F-4D97-AF65-F5344CB8AC3E}">
        <p14:creationId xmlns:p14="http://schemas.microsoft.com/office/powerpoint/2010/main" val="875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1A0-6B02-C84A-8D00-10199D01DD38}"/>
              </a:ext>
            </a:extLst>
          </p:cNvPr>
          <p:cNvSpPr>
            <a:spLocks noGrp="1"/>
          </p:cNvSpPr>
          <p:nvPr>
            <p:ph type="title"/>
          </p:nvPr>
        </p:nvSpPr>
        <p:spPr/>
        <p:txBody>
          <a:bodyPr/>
          <a:lstStyle/>
          <a:p>
            <a:r>
              <a:rPr lang="en-US" dirty="0"/>
              <a:t>Law of Superposition</a:t>
            </a:r>
          </a:p>
        </p:txBody>
      </p:sp>
      <p:sp>
        <p:nvSpPr>
          <p:cNvPr id="3" name="Content Placeholder 2">
            <a:extLst>
              <a:ext uri="{FF2B5EF4-FFF2-40B4-BE49-F238E27FC236}">
                <a16:creationId xmlns:a16="http://schemas.microsoft.com/office/drawing/2014/main" id="{4B7E27E7-E9C0-1C46-A54E-A9AC7DB02DAD}"/>
              </a:ext>
            </a:extLst>
          </p:cNvPr>
          <p:cNvSpPr>
            <a:spLocks noGrp="1"/>
          </p:cNvSpPr>
          <p:nvPr>
            <p:ph idx="1"/>
          </p:nvPr>
        </p:nvSpPr>
        <p:spPr>
          <a:xfrm>
            <a:off x="838200" y="1825625"/>
            <a:ext cx="4033603" cy="4351338"/>
          </a:xfrm>
        </p:spPr>
        <p:txBody>
          <a:bodyPr>
            <a:normAutofit lnSpcReduction="10000"/>
          </a:bodyPr>
          <a:lstStyle/>
          <a:p>
            <a:r>
              <a:rPr lang="en-US" dirty="0"/>
              <a:t>Younger rocks are deposited on top of older rocks, so the  lower rocks are older, and the higher rocks are younger</a:t>
            </a:r>
          </a:p>
          <a:p>
            <a:endParaRPr lang="en-US" dirty="0"/>
          </a:p>
          <a:p>
            <a:r>
              <a:rPr lang="en-US" dirty="0"/>
              <a:t>Playdoh model: Stack all three colors on each other. What is the relative time order?</a:t>
            </a:r>
          </a:p>
        </p:txBody>
      </p:sp>
      <p:pic>
        <p:nvPicPr>
          <p:cNvPr id="5" name="Picture 4">
            <a:extLst>
              <a:ext uri="{FF2B5EF4-FFF2-40B4-BE49-F238E27FC236}">
                <a16:creationId xmlns:a16="http://schemas.microsoft.com/office/drawing/2014/main" id="{BE50CC08-C9F4-7F4E-9A74-D22FFB08C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71"/>
          <a:stretch/>
        </p:blipFill>
        <p:spPr bwMode="auto">
          <a:xfrm>
            <a:off x="5049996" y="1575165"/>
            <a:ext cx="10152743"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1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1A0-6B02-C84A-8D00-10199D01DD38}"/>
              </a:ext>
            </a:extLst>
          </p:cNvPr>
          <p:cNvSpPr>
            <a:spLocks noGrp="1"/>
          </p:cNvSpPr>
          <p:nvPr>
            <p:ph type="title"/>
          </p:nvPr>
        </p:nvSpPr>
        <p:spPr/>
        <p:txBody>
          <a:bodyPr/>
          <a:lstStyle/>
          <a:p>
            <a:r>
              <a:rPr lang="en-US" dirty="0"/>
              <a:t>Law of Superposition</a:t>
            </a:r>
          </a:p>
        </p:txBody>
      </p:sp>
      <p:sp>
        <p:nvSpPr>
          <p:cNvPr id="3" name="Content Placeholder 2">
            <a:extLst>
              <a:ext uri="{FF2B5EF4-FFF2-40B4-BE49-F238E27FC236}">
                <a16:creationId xmlns:a16="http://schemas.microsoft.com/office/drawing/2014/main" id="{4B7E27E7-E9C0-1C46-A54E-A9AC7DB02DAD}"/>
              </a:ext>
            </a:extLst>
          </p:cNvPr>
          <p:cNvSpPr>
            <a:spLocks noGrp="1"/>
          </p:cNvSpPr>
          <p:nvPr>
            <p:ph idx="1"/>
          </p:nvPr>
        </p:nvSpPr>
        <p:spPr>
          <a:xfrm>
            <a:off x="531704" y="1770427"/>
            <a:ext cx="4518292" cy="4351338"/>
          </a:xfrm>
        </p:spPr>
        <p:txBody>
          <a:bodyPr/>
          <a:lstStyle/>
          <a:p>
            <a:r>
              <a:rPr lang="en-US" dirty="0"/>
              <a:t>This is an outcrop near Canyonlands National Park in southern Utah</a:t>
            </a:r>
          </a:p>
          <a:p>
            <a:r>
              <a:rPr lang="en-US" dirty="0"/>
              <a:t>Using the Law of Superposition, what is the order of events?</a:t>
            </a:r>
          </a:p>
          <a:p>
            <a:pPr lvl="1"/>
            <a:r>
              <a:rPr lang="en-US" dirty="0"/>
              <a:t>1. </a:t>
            </a:r>
          </a:p>
          <a:p>
            <a:pPr lvl="1"/>
            <a:r>
              <a:rPr lang="en-US" dirty="0"/>
              <a:t>2. </a:t>
            </a:r>
          </a:p>
          <a:p>
            <a:pPr lvl="1"/>
            <a:r>
              <a:rPr lang="en-US" dirty="0"/>
              <a:t>3. </a:t>
            </a:r>
            <a:endParaRPr lang="en-US" dirty="0">
              <a:solidFill>
                <a:srgbClr val="DB93B3"/>
              </a:solidFill>
            </a:endParaRPr>
          </a:p>
        </p:txBody>
      </p:sp>
      <p:pic>
        <p:nvPicPr>
          <p:cNvPr id="10" name="Picture 4">
            <a:extLst>
              <a:ext uri="{FF2B5EF4-FFF2-40B4-BE49-F238E27FC236}">
                <a16:creationId xmlns:a16="http://schemas.microsoft.com/office/drawing/2014/main" id="{BFA577DF-EB69-6848-B495-1714DED2BD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1"/>
          <a:stretch/>
        </p:blipFill>
        <p:spPr bwMode="auto">
          <a:xfrm>
            <a:off x="5049996" y="1575165"/>
            <a:ext cx="10152743"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7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1A0-6B02-C84A-8D00-10199D01DD38}"/>
              </a:ext>
            </a:extLst>
          </p:cNvPr>
          <p:cNvSpPr>
            <a:spLocks noGrp="1"/>
          </p:cNvSpPr>
          <p:nvPr>
            <p:ph type="title"/>
          </p:nvPr>
        </p:nvSpPr>
        <p:spPr/>
        <p:txBody>
          <a:bodyPr/>
          <a:lstStyle/>
          <a:p>
            <a:r>
              <a:rPr lang="en-US" dirty="0"/>
              <a:t>Law of Superposition</a:t>
            </a:r>
          </a:p>
        </p:txBody>
      </p:sp>
      <p:sp>
        <p:nvSpPr>
          <p:cNvPr id="3" name="Content Placeholder 2">
            <a:extLst>
              <a:ext uri="{FF2B5EF4-FFF2-40B4-BE49-F238E27FC236}">
                <a16:creationId xmlns:a16="http://schemas.microsoft.com/office/drawing/2014/main" id="{4B7E27E7-E9C0-1C46-A54E-A9AC7DB02DAD}"/>
              </a:ext>
            </a:extLst>
          </p:cNvPr>
          <p:cNvSpPr>
            <a:spLocks noGrp="1"/>
          </p:cNvSpPr>
          <p:nvPr>
            <p:ph idx="1"/>
          </p:nvPr>
        </p:nvSpPr>
        <p:spPr>
          <a:xfrm>
            <a:off x="531704" y="1770427"/>
            <a:ext cx="4518292" cy="4351338"/>
          </a:xfrm>
        </p:spPr>
        <p:txBody>
          <a:bodyPr/>
          <a:lstStyle/>
          <a:p>
            <a:r>
              <a:rPr lang="en-US" dirty="0"/>
              <a:t>This is an outcrop near Canyonlands National Park in southern Utah</a:t>
            </a:r>
          </a:p>
          <a:p>
            <a:r>
              <a:rPr lang="en-US" dirty="0"/>
              <a:t>Using the Law of Superposition, what is the order of events?</a:t>
            </a:r>
          </a:p>
          <a:p>
            <a:pPr lvl="1"/>
            <a:r>
              <a:rPr lang="en-US" dirty="0"/>
              <a:t>1. </a:t>
            </a:r>
            <a:r>
              <a:rPr lang="en-US" dirty="0">
                <a:solidFill>
                  <a:srgbClr val="4472C4"/>
                </a:solidFill>
              </a:rPr>
              <a:t>Layer A deposited</a:t>
            </a:r>
          </a:p>
          <a:p>
            <a:pPr lvl="1"/>
            <a:r>
              <a:rPr lang="en-US" dirty="0"/>
              <a:t>2. </a:t>
            </a:r>
            <a:endParaRPr lang="en-US" dirty="0">
              <a:solidFill>
                <a:srgbClr val="FFB600"/>
              </a:solidFill>
            </a:endParaRPr>
          </a:p>
          <a:p>
            <a:pPr lvl="1"/>
            <a:r>
              <a:rPr lang="en-US" dirty="0"/>
              <a:t>3. </a:t>
            </a:r>
            <a:endParaRPr lang="en-US" dirty="0">
              <a:solidFill>
                <a:srgbClr val="DB93B3"/>
              </a:solidFill>
            </a:endParaRPr>
          </a:p>
        </p:txBody>
      </p:sp>
      <p:grpSp>
        <p:nvGrpSpPr>
          <p:cNvPr id="12" name="Group 11">
            <a:extLst>
              <a:ext uri="{FF2B5EF4-FFF2-40B4-BE49-F238E27FC236}">
                <a16:creationId xmlns:a16="http://schemas.microsoft.com/office/drawing/2014/main" id="{25434BCB-1223-114E-9E4B-751C04456C46}"/>
              </a:ext>
            </a:extLst>
          </p:cNvPr>
          <p:cNvGrpSpPr/>
          <p:nvPr/>
        </p:nvGrpSpPr>
        <p:grpSpPr>
          <a:xfrm>
            <a:off x="5049996" y="1575165"/>
            <a:ext cx="10178803" cy="4546600"/>
            <a:chOff x="1019628" y="1630363"/>
            <a:chExt cx="10178803" cy="4546600"/>
          </a:xfrm>
        </p:grpSpPr>
        <p:pic>
          <p:nvPicPr>
            <p:cNvPr id="14" name="Picture 4">
              <a:extLst>
                <a:ext uri="{FF2B5EF4-FFF2-40B4-BE49-F238E27FC236}">
                  <a16:creationId xmlns:a16="http://schemas.microsoft.com/office/drawing/2014/main" id="{A2C5FAD1-E517-BB43-A4DB-B6E85E546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1"/>
            <a:stretch/>
          </p:blipFill>
          <p:spPr bwMode="auto">
            <a:xfrm>
              <a:off x="1019628" y="1630363"/>
              <a:ext cx="10152743" cy="45466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2DD7BE9C-D08C-CD4B-B532-98901F8B53B5}"/>
                </a:ext>
              </a:extLst>
            </p:cNvPr>
            <p:cNvSpPr/>
            <p:nvPr/>
          </p:nvSpPr>
          <p:spPr>
            <a:xfrm>
              <a:off x="1021278" y="3384468"/>
              <a:ext cx="10177153" cy="2066306"/>
            </a:xfrm>
            <a:custGeom>
              <a:avLst/>
              <a:gdLst>
                <a:gd name="connsiteX0" fmla="*/ 2909454 w 10177153"/>
                <a:gd name="connsiteY0" fmla="*/ 391885 h 2066306"/>
                <a:gd name="connsiteX1" fmla="*/ 2909454 w 10177153"/>
                <a:gd name="connsiteY1" fmla="*/ 391885 h 2066306"/>
                <a:gd name="connsiteX2" fmla="*/ 3182587 w 10177153"/>
                <a:gd name="connsiteY2" fmla="*/ 344384 h 2066306"/>
                <a:gd name="connsiteX3" fmla="*/ 3503221 w 10177153"/>
                <a:gd name="connsiteY3" fmla="*/ 368135 h 2066306"/>
                <a:gd name="connsiteX4" fmla="*/ 4108862 w 10177153"/>
                <a:gd name="connsiteY4" fmla="*/ 130628 h 2066306"/>
                <a:gd name="connsiteX5" fmla="*/ 4417621 w 10177153"/>
                <a:gd name="connsiteY5" fmla="*/ 142503 h 2066306"/>
                <a:gd name="connsiteX6" fmla="*/ 4453247 w 10177153"/>
                <a:gd name="connsiteY6" fmla="*/ 249381 h 2066306"/>
                <a:gd name="connsiteX7" fmla="*/ 4916384 w 10177153"/>
                <a:gd name="connsiteY7" fmla="*/ 118753 h 2066306"/>
                <a:gd name="connsiteX8" fmla="*/ 5153891 w 10177153"/>
                <a:gd name="connsiteY8" fmla="*/ 23750 h 2066306"/>
                <a:gd name="connsiteX9" fmla="*/ 5201392 w 10177153"/>
                <a:gd name="connsiteY9" fmla="*/ 142503 h 2066306"/>
                <a:gd name="connsiteX10" fmla="*/ 5438899 w 10177153"/>
                <a:gd name="connsiteY10" fmla="*/ 166254 h 2066306"/>
                <a:gd name="connsiteX11" fmla="*/ 5878286 w 10177153"/>
                <a:gd name="connsiteY11" fmla="*/ 142503 h 2066306"/>
                <a:gd name="connsiteX12" fmla="*/ 6198919 w 10177153"/>
                <a:gd name="connsiteY12" fmla="*/ 142503 h 2066306"/>
                <a:gd name="connsiteX13" fmla="*/ 6400800 w 10177153"/>
                <a:gd name="connsiteY13" fmla="*/ 11875 h 2066306"/>
                <a:gd name="connsiteX14" fmla="*/ 6650182 w 10177153"/>
                <a:gd name="connsiteY14" fmla="*/ 0 h 2066306"/>
                <a:gd name="connsiteX15" fmla="*/ 6863938 w 10177153"/>
                <a:gd name="connsiteY15" fmla="*/ 11875 h 2066306"/>
                <a:gd name="connsiteX16" fmla="*/ 7089569 w 10177153"/>
                <a:gd name="connsiteY16" fmla="*/ 106877 h 2066306"/>
                <a:gd name="connsiteX17" fmla="*/ 7422078 w 10177153"/>
                <a:gd name="connsiteY17" fmla="*/ 249381 h 2066306"/>
                <a:gd name="connsiteX18" fmla="*/ 7671460 w 10177153"/>
                <a:gd name="connsiteY18" fmla="*/ 225631 h 2066306"/>
                <a:gd name="connsiteX19" fmla="*/ 7908966 w 10177153"/>
                <a:gd name="connsiteY19" fmla="*/ 308758 h 2066306"/>
                <a:gd name="connsiteX20" fmla="*/ 8158348 w 10177153"/>
                <a:gd name="connsiteY20" fmla="*/ 285007 h 2066306"/>
                <a:gd name="connsiteX21" fmla="*/ 8490857 w 10177153"/>
                <a:gd name="connsiteY21" fmla="*/ 368135 h 2066306"/>
                <a:gd name="connsiteX22" fmla="*/ 8645236 w 10177153"/>
                <a:gd name="connsiteY22" fmla="*/ 403761 h 2066306"/>
                <a:gd name="connsiteX23" fmla="*/ 8823366 w 10177153"/>
                <a:gd name="connsiteY23" fmla="*/ 368135 h 2066306"/>
                <a:gd name="connsiteX24" fmla="*/ 9167751 w 10177153"/>
                <a:gd name="connsiteY24" fmla="*/ 427511 h 2066306"/>
                <a:gd name="connsiteX25" fmla="*/ 9393382 w 10177153"/>
                <a:gd name="connsiteY25" fmla="*/ 380010 h 2066306"/>
                <a:gd name="connsiteX26" fmla="*/ 9619013 w 10177153"/>
                <a:gd name="connsiteY26" fmla="*/ 451262 h 2066306"/>
                <a:gd name="connsiteX27" fmla="*/ 9773392 w 10177153"/>
                <a:gd name="connsiteY27" fmla="*/ 534389 h 2066306"/>
                <a:gd name="connsiteX28" fmla="*/ 10070275 w 10177153"/>
                <a:gd name="connsiteY28" fmla="*/ 593766 h 2066306"/>
                <a:gd name="connsiteX29" fmla="*/ 10070275 w 10177153"/>
                <a:gd name="connsiteY29" fmla="*/ 593766 h 2066306"/>
                <a:gd name="connsiteX30" fmla="*/ 10177153 w 10177153"/>
                <a:gd name="connsiteY30" fmla="*/ 605641 h 2066306"/>
                <a:gd name="connsiteX31" fmla="*/ 10153403 w 10177153"/>
                <a:gd name="connsiteY31" fmla="*/ 1888176 h 2066306"/>
                <a:gd name="connsiteX32" fmla="*/ 9820893 w 10177153"/>
                <a:gd name="connsiteY32" fmla="*/ 1888176 h 2066306"/>
                <a:gd name="connsiteX33" fmla="*/ 9417132 w 10177153"/>
                <a:gd name="connsiteY33" fmla="*/ 1900051 h 2066306"/>
                <a:gd name="connsiteX34" fmla="*/ 9132125 w 10177153"/>
                <a:gd name="connsiteY34" fmla="*/ 1947553 h 2066306"/>
                <a:gd name="connsiteX35" fmla="*/ 8930244 w 10177153"/>
                <a:gd name="connsiteY35" fmla="*/ 1947553 h 2066306"/>
                <a:gd name="connsiteX36" fmla="*/ 8668987 w 10177153"/>
                <a:gd name="connsiteY36" fmla="*/ 1947553 h 2066306"/>
                <a:gd name="connsiteX37" fmla="*/ 8312727 w 10177153"/>
                <a:gd name="connsiteY37" fmla="*/ 1947553 h 2066306"/>
                <a:gd name="connsiteX38" fmla="*/ 8193974 w 10177153"/>
                <a:gd name="connsiteY38" fmla="*/ 1971303 h 2066306"/>
                <a:gd name="connsiteX39" fmla="*/ 7908966 w 10177153"/>
                <a:gd name="connsiteY39" fmla="*/ 1959428 h 2066306"/>
                <a:gd name="connsiteX40" fmla="*/ 7718961 w 10177153"/>
                <a:gd name="connsiteY40" fmla="*/ 1923802 h 2066306"/>
                <a:gd name="connsiteX41" fmla="*/ 7588332 w 10177153"/>
                <a:gd name="connsiteY41" fmla="*/ 1923802 h 2066306"/>
                <a:gd name="connsiteX42" fmla="*/ 7564582 w 10177153"/>
                <a:gd name="connsiteY42" fmla="*/ 1971303 h 2066306"/>
                <a:gd name="connsiteX43" fmla="*/ 7445828 w 10177153"/>
                <a:gd name="connsiteY43" fmla="*/ 1995054 h 2066306"/>
                <a:gd name="connsiteX44" fmla="*/ 7327075 w 10177153"/>
                <a:gd name="connsiteY44" fmla="*/ 1959428 h 2066306"/>
                <a:gd name="connsiteX45" fmla="*/ 6982691 w 10177153"/>
                <a:gd name="connsiteY45" fmla="*/ 2066306 h 2066306"/>
                <a:gd name="connsiteX46" fmla="*/ 6709558 w 10177153"/>
                <a:gd name="connsiteY46" fmla="*/ 2054431 h 2066306"/>
                <a:gd name="connsiteX47" fmla="*/ 6400800 w 10177153"/>
                <a:gd name="connsiteY47" fmla="*/ 1995054 h 2066306"/>
                <a:gd name="connsiteX48" fmla="*/ 5985164 w 10177153"/>
                <a:gd name="connsiteY48" fmla="*/ 1995054 h 2066306"/>
                <a:gd name="connsiteX49" fmla="*/ 5735782 w 10177153"/>
                <a:gd name="connsiteY49" fmla="*/ 2006929 h 2066306"/>
                <a:gd name="connsiteX50" fmla="*/ 5581403 w 10177153"/>
                <a:gd name="connsiteY50" fmla="*/ 1923802 h 2066306"/>
                <a:gd name="connsiteX51" fmla="*/ 5391397 w 10177153"/>
                <a:gd name="connsiteY51" fmla="*/ 1959428 h 2066306"/>
                <a:gd name="connsiteX52" fmla="*/ 5153891 w 10177153"/>
                <a:gd name="connsiteY52" fmla="*/ 1995054 h 2066306"/>
                <a:gd name="connsiteX53" fmla="*/ 4821382 w 10177153"/>
                <a:gd name="connsiteY53" fmla="*/ 2018805 h 2066306"/>
                <a:gd name="connsiteX54" fmla="*/ 4583875 w 10177153"/>
                <a:gd name="connsiteY54" fmla="*/ 1995054 h 2066306"/>
                <a:gd name="connsiteX55" fmla="*/ 4286992 w 10177153"/>
                <a:gd name="connsiteY55" fmla="*/ 1935677 h 2066306"/>
                <a:gd name="connsiteX56" fmla="*/ 3978234 w 10177153"/>
                <a:gd name="connsiteY56" fmla="*/ 1888176 h 2066306"/>
                <a:gd name="connsiteX57" fmla="*/ 3859480 w 10177153"/>
                <a:gd name="connsiteY57" fmla="*/ 1840675 h 2066306"/>
                <a:gd name="connsiteX58" fmla="*/ 3621974 w 10177153"/>
                <a:gd name="connsiteY58" fmla="*/ 1828800 h 2066306"/>
                <a:gd name="connsiteX59" fmla="*/ 3467595 w 10177153"/>
                <a:gd name="connsiteY59" fmla="*/ 1816924 h 2066306"/>
                <a:gd name="connsiteX60" fmla="*/ 2956956 w 10177153"/>
                <a:gd name="connsiteY60" fmla="*/ 1840675 h 2066306"/>
                <a:gd name="connsiteX61" fmla="*/ 2648197 w 10177153"/>
                <a:gd name="connsiteY61" fmla="*/ 1840675 h 2066306"/>
                <a:gd name="connsiteX62" fmla="*/ 2220686 w 10177153"/>
                <a:gd name="connsiteY62" fmla="*/ 1864426 h 2066306"/>
                <a:gd name="connsiteX63" fmla="*/ 1971304 w 10177153"/>
                <a:gd name="connsiteY63" fmla="*/ 1828800 h 2066306"/>
                <a:gd name="connsiteX64" fmla="*/ 1733797 w 10177153"/>
                <a:gd name="connsiteY64" fmla="*/ 1805049 h 2066306"/>
                <a:gd name="connsiteX65" fmla="*/ 1484416 w 10177153"/>
                <a:gd name="connsiteY65" fmla="*/ 1733797 h 2066306"/>
                <a:gd name="connsiteX66" fmla="*/ 1199408 w 10177153"/>
                <a:gd name="connsiteY66" fmla="*/ 1733797 h 2066306"/>
                <a:gd name="connsiteX67" fmla="*/ 890649 w 10177153"/>
                <a:gd name="connsiteY67" fmla="*/ 1733797 h 2066306"/>
                <a:gd name="connsiteX68" fmla="*/ 510639 w 10177153"/>
                <a:gd name="connsiteY68" fmla="*/ 1757548 h 2066306"/>
                <a:gd name="connsiteX69" fmla="*/ 332509 w 10177153"/>
                <a:gd name="connsiteY69" fmla="*/ 1710046 h 2066306"/>
                <a:gd name="connsiteX70" fmla="*/ 0 w 10177153"/>
                <a:gd name="connsiteY70" fmla="*/ 1769423 h 2066306"/>
                <a:gd name="connsiteX71" fmla="*/ 0 w 10177153"/>
                <a:gd name="connsiteY71" fmla="*/ 1615044 h 2066306"/>
                <a:gd name="connsiteX72" fmla="*/ 237506 w 10177153"/>
                <a:gd name="connsiteY72" fmla="*/ 1626919 h 2066306"/>
                <a:gd name="connsiteX73" fmla="*/ 831273 w 10177153"/>
                <a:gd name="connsiteY73" fmla="*/ 1496290 h 2066306"/>
                <a:gd name="connsiteX74" fmla="*/ 1353787 w 10177153"/>
                <a:gd name="connsiteY74" fmla="*/ 1270659 h 2066306"/>
                <a:gd name="connsiteX75" fmla="*/ 1852551 w 10177153"/>
                <a:gd name="connsiteY75" fmla="*/ 1033153 h 2066306"/>
                <a:gd name="connsiteX76" fmla="*/ 2303813 w 10177153"/>
                <a:gd name="connsiteY76" fmla="*/ 783771 h 2066306"/>
                <a:gd name="connsiteX77" fmla="*/ 2660073 w 10177153"/>
                <a:gd name="connsiteY77" fmla="*/ 570015 h 2066306"/>
                <a:gd name="connsiteX78" fmla="*/ 2909454 w 10177153"/>
                <a:gd name="connsiteY78" fmla="*/ 391885 h 206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177153" h="2066306">
                  <a:moveTo>
                    <a:pt x="2909454" y="391885"/>
                  </a:moveTo>
                  <a:lnTo>
                    <a:pt x="2909454" y="391885"/>
                  </a:lnTo>
                  <a:lnTo>
                    <a:pt x="3182587" y="344384"/>
                  </a:lnTo>
                  <a:lnTo>
                    <a:pt x="3503221" y="368135"/>
                  </a:lnTo>
                  <a:lnTo>
                    <a:pt x="4108862" y="130628"/>
                  </a:lnTo>
                  <a:lnTo>
                    <a:pt x="4417621" y="142503"/>
                  </a:lnTo>
                  <a:lnTo>
                    <a:pt x="4453247" y="249381"/>
                  </a:lnTo>
                  <a:lnTo>
                    <a:pt x="4916384" y="118753"/>
                  </a:lnTo>
                  <a:lnTo>
                    <a:pt x="5153891" y="23750"/>
                  </a:lnTo>
                  <a:lnTo>
                    <a:pt x="5201392" y="142503"/>
                  </a:lnTo>
                  <a:lnTo>
                    <a:pt x="5438899" y="166254"/>
                  </a:lnTo>
                  <a:lnTo>
                    <a:pt x="5878286" y="142503"/>
                  </a:lnTo>
                  <a:lnTo>
                    <a:pt x="6198919" y="142503"/>
                  </a:lnTo>
                  <a:lnTo>
                    <a:pt x="6400800" y="11875"/>
                  </a:lnTo>
                  <a:lnTo>
                    <a:pt x="6650182" y="0"/>
                  </a:lnTo>
                  <a:lnTo>
                    <a:pt x="6863938" y="11875"/>
                  </a:lnTo>
                  <a:lnTo>
                    <a:pt x="7089569" y="106877"/>
                  </a:lnTo>
                  <a:lnTo>
                    <a:pt x="7422078" y="249381"/>
                  </a:lnTo>
                  <a:lnTo>
                    <a:pt x="7671460" y="225631"/>
                  </a:lnTo>
                  <a:lnTo>
                    <a:pt x="7908966" y="308758"/>
                  </a:lnTo>
                  <a:lnTo>
                    <a:pt x="8158348" y="285007"/>
                  </a:lnTo>
                  <a:lnTo>
                    <a:pt x="8490857" y="368135"/>
                  </a:lnTo>
                  <a:lnTo>
                    <a:pt x="8645236" y="403761"/>
                  </a:lnTo>
                  <a:lnTo>
                    <a:pt x="8823366" y="368135"/>
                  </a:lnTo>
                  <a:lnTo>
                    <a:pt x="9167751" y="427511"/>
                  </a:lnTo>
                  <a:lnTo>
                    <a:pt x="9393382" y="380010"/>
                  </a:lnTo>
                  <a:lnTo>
                    <a:pt x="9619013" y="451262"/>
                  </a:lnTo>
                  <a:lnTo>
                    <a:pt x="9773392" y="534389"/>
                  </a:lnTo>
                  <a:lnTo>
                    <a:pt x="10070275" y="593766"/>
                  </a:lnTo>
                  <a:lnTo>
                    <a:pt x="10070275" y="593766"/>
                  </a:lnTo>
                  <a:lnTo>
                    <a:pt x="10177153" y="605641"/>
                  </a:lnTo>
                  <a:lnTo>
                    <a:pt x="10153403" y="1888176"/>
                  </a:lnTo>
                  <a:lnTo>
                    <a:pt x="9820893" y="1888176"/>
                  </a:lnTo>
                  <a:lnTo>
                    <a:pt x="9417132" y="1900051"/>
                  </a:lnTo>
                  <a:lnTo>
                    <a:pt x="9132125" y="1947553"/>
                  </a:lnTo>
                  <a:lnTo>
                    <a:pt x="8930244" y="1947553"/>
                  </a:lnTo>
                  <a:lnTo>
                    <a:pt x="8668987" y="1947553"/>
                  </a:lnTo>
                  <a:lnTo>
                    <a:pt x="8312727" y="1947553"/>
                  </a:lnTo>
                  <a:lnTo>
                    <a:pt x="8193974" y="1971303"/>
                  </a:lnTo>
                  <a:lnTo>
                    <a:pt x="7908966" y="1959428"/>
                  </a:lnTo>
                  <a:lnTo>
                    <a:pt x="7718961" y="1923802"/>
                  </a:lnTo>
                  <a:lnTo>
                    <a:pt x="7588332" y="1923802"/>
                  </a:lnTo>
                  <a:lnTo>
                    <a:pt x="7564582" y="1971303"/>
                  </a:lnTo>
                  <a:lnTo>
                    <a:pt x="7445828" y="1995054"/>
                  </a:lnTo>
                  <a:lnTo>
                    <a:pt x="7327075" y="1959428"/>
                  </a:lnTo>
                  <a:lnTo>
                    <a:pt x="6982691" y="2066306"/>
                  </a:lnTo>
                  <a:lnTo>
                    <a:pt x="6709558" y="2054431"/>
                  </a:lnTo>
                  <a:lnTo>
                    <a:pt x="6400800" y="1995054"/>
                  </a:lnTo>
                  <a:lnTo>
                    <a:pt x="5985164" y="1995054"/>
                  </a:lnTo>
                  <a:lnTo>
                    <a:pt x="5735782" y="2006929"/>
                  </a:lnTo>
                  <a:lnTo>
                    <a:pt x="5581403" y="1923802"/>
                  </a:lnTo>
                  <a:lnTo>
                    <a:pt x="5391397" y="1959428"/>
                  </a:lnTo>
                  <a:lnTo>
                    <a:pt x="5153891" y="1995054"/>
                  </a:lnTo>
                  <a:lnTo>
                    <a:pt x="4821382" y="2018805"/>
                  </a:lnTo>
                  <a:lnTo>
                    <a:pt x="4583875" y="1995054"/>
                  </a:lnTo>
                  <a:lnTo>
                    <a:pt x="4286992" y="1935677"/>
                  </a:lnTo>
                  <a:lnTo>
                    <a:pt x="3978234" y="1888176"/>
                  </a:lnTo>
                  <a:lnTo>
                    <a:pt x="3859480" y="1840675"/>
                  </a:lnTo>
                  <a:lnTo>
                    <a:pt x="3621974" y="1828800"/>
                  </a:lnTo>
                  <a:lnTo>
                    <a:pt x="3467595" y="1816924"/>
                  </a:lnTo>
                  <a:lnTo>
                    <a:pt x="2956956" y="1840675"/>
                  </a:lnTo>
                  <a:lnTo>
                    <a:pt x="2648197" y="1840675"/>
                  </a:lnTo>
                  <a:lnTo>
                    <a:pt x="2220686" y="1864426"/>
                  </a:lnTo>
                  <a:lnTo>
                    <a:pt x="1971304" y="1828800"/>
                  </a:lnTo>
                  <a:lnTo>
                    <a:pt x="1733797" y="1805049"/>
                  </a:lnTo>
                  <a:lnTo>
                    <a:pt x="1484416" y="1733797"/>
                  </a:lnTo>
                  <a:lnTo>
                    <a:pt x="1199408" y="1733797"/>
                  </a:lnTo>
                  <a:lnTo>
                    <a:pt x="890649" y="1733797"/>
                  </a:lnTo>
                  <a:lnTo>
                    <a:pt x="510639" y="1757548"/>
                  </a:lnTo>
                  <a:lnTo>
                    <a:pt x="332509" y="1710046"/>
                  </a:lnTo>
                  <a:lnTo>
                    <a:pt x="0" y="1769423"/>
                  </a:lnTo>
                  <a:lnTo>
                    <a:pt x="0" y="1615044"/>
                  </a:lnTo>
                  <a:lnTo>
                    <a:pt x="237506" y="1626919"/>
                  </a:lnTo>
                  <a:lnTo>
                    <a:pt x="831273" y="1496290"/>
                  </a:lnTo>
                  <a:lnTo>
                    <a:pt x="1353787" y="1270659"/>
                  </a:lnTo>
                  <a:lnTo>
                    <a:pt x="1852551" y="1033153"/>
                  </a:lnTo>
                  <a:lnTo>
                    <a:pt x="2303813" y="783771"/>
                  </a:lnTo>
                  <a:lnTo>
                    <a:pt x="2660073" y="570015"/>
                  </a:lnTo>
                  <a:lnTo>
                    <a:pt x="2909454" y="391885"/>
                  </a:lnTo>
                  <a:close/>
                </a:path>
              </a:pathLst>
            </a:custGeom>
            <a:solidFill>
              <a:srgbClr val="4472C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6306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12803</TotalTime>
  <Words>2046</Words>
  <Application>Microsoft Macintosh PowerPoint</Application>
  <PresentationFormat>Widescreen</PresentationFormat>
  <Paragraphs>185</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Franklin Gothic Medium</vt:lpstr>
      <vt:lpstr>Office Theme</vt:lpstr>
      <vt:lpstr> Principles of Stratigraphy</vt:lpstr>
      <vt:lpstr>Introduction</vt:lpstr>
      <vt:lpstr>Introduction</vt:lpstr>
      <vt:lpstr>Why do sedimentary rocks matter?</vt:lpstr>
      <vt:lpstr>How can we tell how old rocks are?</vt:lpstr>
      <vt:lpstr>Principles of Stratigraphy</vt:lpstr>
      <vt:lpstr>Law of Superposition</vt:lpstr>
      <vt:lpstr>Law of Superposition</vt:lpstr>
      <vt:lpstr>Law of Superposition</vt:lpstr>
      <vt:lpstr>Law of Superposition</vt:lpstr>
      <vt:lpstr>Law of Superposition</vt:lpstr>
      <vt:lpstr>Original Horizontality</vt:lpstr>
      <vt:lpstr>Original Horizontality</vt:lpstr>
      <vt:lpstr>Original Horizontality</vt:lpstr>
      <vt:lpstr>Original Horizontality</vt:lpstr>
      <vt:lpstr>Original Horizontality</vt:lpstr>
      <vt:lpstr>Cross-cutting Relationships</vt:lpstr>
      <vt:lpstr>Cross-cutting Relationships</vt:lpstr>
      <vt:lpstr>Cross-cutting Relationships</vt:lpstr>
      <vt:lpstr>Cross-cutting Relationships</vt:lpstr>
      <vt:lpstr>Unconformities</vt:lpstr>
      <vt:lpstr>Unconformities</vt:lpstr>
      <vt:lpstr>Unconformities</vt:lpstr>
      <vt:lpstr>Unconformities</vt:lpstr>
      <vt:lpstr>Unconformities</vt:lpstr>
      <vt:lpstr>Final Exercise</vt:lpstr>
      <vt:lpstr>Final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Stratigraphy</dc:title>
  <dc:creator>Hannah Hartley</dc:creator>
  <cp:lastModifiedBy>Hannah Hartley</cp:lastModifiedBy>
  <cp:revision>41</cp:revision>
  <dcterms:created xsi:type="dcterms:W3CDTF">2021-04-07T16:37:19Z</dcterms:created>
  <dcterms:modified xsi:type="dcterms:W3CDTF">2021-06-21T04:40:40Z</dcterms:modified>
</cp:coreProperties>
</file>