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68" r:id="rId3"/>
    <p:sldId id="278" r:id="rId4"/>
    <p:sldId id="271" r:id="rId5"/>
    <p:sldId id="274" r:id="rId6"/>
    <p:sldId id="273" r:id="rId7"/>
    <p:sldId id="272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4251-F73A-4119-ACBC-3597AC6228B2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EC3CC-424B-480C-AAB5-9CBCF9DA51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51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 fossils form if the organism dies in, or after death is moved to (by a scavenger, river, or something else), a place where it can be buried and kept from decaying. It could be buried in mud on a lake shore, in tree sap, or other ways.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Bones, teeth, shells, and other hard body parts are less likely to be eaten and take longer to decay, so they are more likely to become fossils.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Over a very long period of time, the heat and pressure from being buried transforms the organisms into fossils.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are also different ways that fossilization happens, including freezing, drying, petrifaction,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perimineralization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asphalt (tar), and carbonization (distillation).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Palaeontologists are scientists who study past life, a lot of them use fossils, but a lot of other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paleontologists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use:</a:t>
            </a:r>
          </a:p>
          <a:p>
            <a:pPr lvl="1"/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Modern animals, zoos</a:t>
            </a:r>
          </a:p>
          <a:p>
            <a:pPr lvl="1"/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Computer models</a:t>
            </a:r>
          </a:p>
          <a:p>
            <a:pPr lvl="1"/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models.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C3CC-424B-480C-AAB5-9CBCF9DA51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3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Body fossils form if the organism dies in, or after death is moved to (by a scavenger, river, or something else), a place where it can be buried and kept from decaying. It could be buried in mud on a lake shore, in tree sap, or other ways.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Bones, teeth, shells, and other hard body parts are less likely to be eaten and take longer to decay, so they are more likely to become fossils.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Over a very long period of time, the heat and pressure from being buried transforms the organisms into fossils.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There are also different ways that fossilization happens, including freezing, drying, petrifaction,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perimineralization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asphalt (tar), and carbonization (distillation).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Palaeontologists are scientists who study past life, a lot of them use fossils, but a lot of other </a:t>
            </a:r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paleontologists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use:</a:t>
            </a:r>
          </a:p>
          <a:p>
            <a:pPr lvl="1"/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Modern animals, zoos</a:t>
            </a:r>
          </a:p>
          <a:p>
            <a:pPr lvl="1"/>
            <a:r>
              <a:rPr lang="en-GB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Computer models</a:t>
            </a:r>
          </a:p>
          <a:p>
            <a:pPr lvl="1"/>
            <a:r>
              <a:rPr lang="en-GB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Physical models.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C3CC-424B-480C-AAB5-9CBCF9DA51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752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means you could get DNA!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C3CC-424B-480C-AAB5-9CBCF9DA51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3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9EC3CC-424B-480C-AAB5-9CBCF9DA51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84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FC7C6-EECA-4FF6-991D-AB46193ED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75A6B-C169-4129-AF0F-5AAA4B7952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F513C-F6B0-4E3E-B6F2-5C9932AB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7C017-04D7-4CB5-83B2-7422C7AE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BC022-91F9-41FB-A045-0C51FB1A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68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8D83-5847-4F8D-A23B-DB90AF4D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BFB617-ADFA-476F-B377-12A983287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BD9C4-5F80-4FDF-AB69-FABF60888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AB1EA-9AF1-4E1F-A839-B5F2CE14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70C26-D73C-4450-B681-6D142EB9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44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1DDD9-56E5-4E54-BC8D-99851C76E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9425B1-5FA8-4073-8510-A8D19C12E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36BB0-EE8B-4E58-84F4-F2BF1CC43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140CD-BDC4-477D-94CB-9178010F6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F959-95B4-4299-91E5-DD9F7BA00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7F61D-7145-47A6-B868-1278AB43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6461-E380-4537-BE65-CDD7FEBF5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A127B-DA30-4F53-92E7-E7C5F7E7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9E1D2-ACD5-4727-99ED-DE5EF8119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EE22-C70C-4EFF-BD2B-E8A588E02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5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2AF78-1DB8-4F2E-B60A-169A1F05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13077-3E6B-4BBA-91A5-10D0C84A5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1B98-40A8-40D8-A884-87264B06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670E0-DE07-4FAC-B5D3-463CF792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43FC2-B107-49AE-A9AC-37A6449D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9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E3557-43A9-4BB7-88F3-FDAF778CC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3B7CD-D920-43FD-AA47-4D6E60AE6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437E4-0E30-4333-A495-8138E3E76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308A1E-64DB-481D-8D08-2612D8ACC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78B40-51C8-4F1A-AAE5-861FCDECD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1CB38-12C8-47BC-B209-EB9D6558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1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893A-2DA8-4104-82E5-086638CE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D14A6-38E0-453D-A1AC-AAD086162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B13A3E-5F48-4106-8D93-BD782D87D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839C18-3948-49F2-B478-8D6453CD19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6FA713-6A68-4E33-A735-ED7AF5ABF2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D09C6-5AE3-4E55-89E7-51209305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64C186-140D-4DE7-A6CF-3D7363A1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58E46-0EDD-4771-BD4D-B30958D6F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5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CE3E-387A-45E9-968C-3A8F6A0C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A10B39-AF18-4999-9499-CBE9A002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EA3539-D2E5-4700-BBE6-E55E7148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018FC-ACC1-48B8-8664-92FE53C2A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9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174C1D-9149-4238-A998-B5FD413D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031782-2876-4DA7-B031-37CF19F0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A76F4-5222-43DE-849D-951593D2D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7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7A7A-6989-4730-B28E-F43A35449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BFDA2-7709-4063-9577-D9353C003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AA17C-1B2D-4AAE-ACFB-381D44223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7621E-53E3-4C42-8843-038D6A810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804B9-DDA9-479A-BE09-59B55B1F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F4B92-383F-4B6B-AA3D-831C2385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962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949B-FAC7-4289-8D88-07875654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187E8-913A-4CFB-8E82-5E4A6B9BDD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76768E-6866-4CE2-964A-94B995497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6DE78-9CF5-4937-8DC3-5D8142801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546A5-ED88-4179-8DCE-8C5EBE73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CCDE2-287D-4C89-98C4-DDAE4669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91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5B339A-4FC5-4F73-BD80-0A92B562D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3F2CB-4195-48E0-9C84-EE5904BAF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697FD-8B8E-4408-80EB-AC8FD8C05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E765A-5DD1-45AE-93C4-C9CB6377098B}" type="datetimeFigureOut">
              <a:rPr lang="en-GB" smtClean="0"/>
              <a:t>03/02/2022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E7784-63AA-4C6E-A53F-F683152E89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733A1-E37E-4F67-9917-554102076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7A5FE-2046-4621-8FF9-178158687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72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506C-CF73-469B-8CC6-333AD41D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FC523-7DA3-46B7-A151-F515D3148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In this simple STEM lesson from Elemental Science, you will find the tools you need to share about the different types of fossils with your students.">
            <a:extLst>
              <a:ext uri="{FF2B5EF4-FFF2-40B4-BE49-F238E27FC236}">
                <a16:creationId xmlns:a16="http://schemas.microsoft.com/office/drawing/2014/main" id="{B17F6E57-BF00-4C18-A018-69E4FDB00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6" y="1238570"/>
            <a:ext cx="12031120" cy="46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017F5-D672-45BD-BBDC-C44302883A1B}"/>
              </a:ext>
            </a:extLst>
          </p:cNvPr>
          <p:cNvSpPr txBox="1"/>
          <p:nvPr/>
        </p:nvSpPr>
        <p:spPr>
          <a:xfrm>
            <a:off x="165816" y="6211669"/>
            <a:ext cx="61264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https://elementalscience.com/blogs/science-activities/types-of-fossils-simple-stem-lesson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84B61-502B-455A-9D5B-26ECAE0BF1B9}"/>
              </a:ext>
            </a:extLst>
          </p:cNvPr>
          <p:cNvSpPr/>
          <p:nvPr/>
        </p:nvSpPr>
        <p:spPr>
          <a:xfrm>
            <a:off x="4678532" y="5424254"/>
            <a:ext cx="4298491" cy="5273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888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 Fossilization Flow Chart - ppt video online download">
            <a:extLst>
              <a:ext uri="{FF2B5EF4-FFF2-40B4-BE49-F238E27FC236}">
                <a16:creationId xmlns:a16="http://schemas.microsoft.com/office/drawing/2014/main" id="{495C182F-1E1D-4CEA-BBA7-35557CD34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 bwMode="auto">
          <a:xfrm>
            <a:off x="3859176" y="1394411"/>
            <a:ext cx="7891499" cy="521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C009B-D364-4ED3-B6B2-2E59196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is a fossil?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15EC-D52E-4B8C-8082-A4F9C8A9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99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 fossil is evidence in rock of past life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31106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he Fossilization Flow Chart - ppt video online download">
            <a:extLst>
              <a:ext uri="{FF2B5EF4-FFF2-40B4-BE49-F238E27FC236}">
                <a16:creationId xmlns:a16="http://schemas.microsoft.com/office/drawing/2014/main" id="{495C182F-1E1D-4CEA-BBA7-35557CD34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 bwMode="auto">
          <a:xfrm>
            <a:off x="3859176" y="1394411"/>
            <a:ext cx="7891499" cy="52137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4C009B-D364-4ED3-B6B2-2E59196BD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What are the types of fossils?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215EC-D52E-4B8C-8082-A4F9C8A90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6990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Trace</a:t>
            </a:r>
          </a:p>
          <a:p>
            <a:r>
              <a:rPr lang="en-US" sz="3600" dirty="0"/>
              <a:t>Unaltered remains</a:t>
            </a:r>
          </a:p>
          <a:p>
            <a:r>
              <a:rPr lang="en-US" sz="3600" dirty="0"/>
              <a:t>Permineralization</a:t>
            </a:r>
          </a:p>
          <a:p>
            <a:r>
              <a:rPr lang="en-US" sz="3600" dirty="0"/>
              <a:t>Mold and cast</a:t>
            </a:r>
          </a:p>
          <a:p>
            <a:r>
              <a:rPr lang="en-US" sz="3600" dirty="0"/>
              <a:t>Replacement</a:t>
            </a:r>
          </a:p>
          <a:p>
            <a:r>
              <a:rPr lang="en-US" sz="3600" dirty="0"/>
              <a:t>Carbonization</a:t>
            </a:r>
          </a:p>
        </p:txBody>
      </p:sp>
    </p:spTree>
    <p:extLst>
      <p:ext uri="{BB962C8B-B14F-4D97-AF65-F5344CB8AC3E}">
        <p14:creationId xmlns:p14="http://schemas.microsoft.com/office/powerpoint/2010/main" val="153901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86F30-D7B6-4192-92E8-54FA1E66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Trace fossil</a:t>
            </a:r>
            <a:endParaRPr lang="en-GB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B4F88-1E30-4DEF-80ED-76851A7A5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Imprints or material left from the activities of life</a:t>
            </a:r>
          </a:p>
          <a:p>
            <a:pPr marL="0" indent="0">
              <a:buNone/>
            </a:pPr>
            <a:r>
              <a:rPr lang="en-US" dirty="0"/>
              <a:t>Examples: burrows, trails, foot prints, and poop</a:t>
            </a:r>
            <a:endParaRPr lang="en-GB" dirty="0"/>
          </a:p>
        </p:txBody>
      </p:sp>
      <p:pic>
        <p:nvPicPr>
          <p:cNvPr id="9" name="image2.jpg" descr="Trace Fossils | tracefossils">
            <a:extLst>
              <a:ext uri="{FF2B5EF4-FFF2-40B4-BE49-F238E27FC236}">
                <a16:creationId xmlns:a16="http://schemas.microsoft.com/office/drawing/2014/main" id="{AE59E171-B9D6-4133-89D8-8746999707E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 b="9462"/>
          <a:stretch>
            <a:fillRect/>
          </a:stretch>
        </p:blipFill>
        <p:spPr>
          <a:xfrm rot="16200000">
            <a:off x="5649750" y="1799962"/>
            <a:ext cx="6265626" cy="3501164"/>
          </a:xfrm>
          <a:prstGeom prst="rect">
            <a:avLst/>
          </a:prstGeom>
          <a:ln/>
        </p:spPr>
      </p:pic>
      <p:pic>
        <p:nvPicPr>
          <p:cNvPr id="1026" name="Picture 2" descr="Megalodon Shark Coprolite #10 | Indiana9 Fossils">
            <a:extLst>
              <a:ext uri="{FF2B5EF4-FFF2-40B4-BE49-F238E27FC236}">
                <a16:creationId xmlns:a16="http://schemas.microsoft.com/office/drawing/2014/main" id="{B83D1244-E425-44EE-9D32-5767E259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D176"/>
              </a:clrFrom>
              <a:clrTo>
                <a:srgbClr val="F0D17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3339"/>
            <a:ext cx="4623924" cy="346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1DAB83-BC4C-4F44-8D38-6B859DE12D17}"/>
              </a:ext>
            </a:extLst>
          </p:cNvPr>
          <p:cNvSpPr txBox="1"/>
          <p:nvPr/>
        </p:nvSpPr>
        <p:spPr>
          <a:xfrm>
            <a:off x="663326" y="6277512"/>
            <a:ext cx="49828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Megalodon shark coprolite</a:t>
            </a:r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4310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4241-771A-49BE-BCC8-30BB6D7FD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Unaltered remains</a:t>
            </a:r>
            <a:endParaRPr lang="en-GB" sz="4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60917-829C-491D-9AA3-7F1A53B16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encasement in amber or tar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4FC2F7-B694-4F08-B79C-A1419F174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mummification or freezing</a:t>
            </a:r>
          </a:p>
        </p:txBody>
      </p:sp>
      <p:pic>
        <p:nvPicPr>
          <p:cNvPr id="12" name="image6.jpg" descr="Myanmar amber traps scientists in ethical dilemma over funding war - Nikkei  Asia">
            <a:extLst>
              <a:ext uri="{FF2B5EF4-FFF2-40B4-BE49-F238E27FC236}">
                <a16:creationId xmlns:a16="http://schemas.microsoft.com/office/drawing/2014/main" id="{80881497-2070-4D61-A7E9-808FA106FA6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/>
          <a:srcRect l="22562" r="15906" b="15935"/>
          <a:stretch>
            <a:fillRect/>
          </a:stretch>
        </p:blipFill>
        <p:spPr>
          <a:xfrm>
            <a:off x="1150504" y="2605805"/>
            <a:ext cx="4536354" cy="3483128"/>
          </a:xfrm>
          <a:prstGeom prst="rect">
            <a:avLst/>
          </a:prstGeom>
          <a:ln/>
        </p:spPr>
      </p:pic>
      <p:pic>
        <p:nvPicPr>
          <p:cNvPr id="13" name="image8.jpg" descr="Look What&amp;#39;s Bubbling Up From Russia&amp;#39;s Melting Permafrost">
            <a:extLst>
              <a:ext uri="{FF2B5EF4-FFF2-40B4-BE49-F238E27FC236}">
                <a16:creationId xmlns:a16="http://schemas.microsoft.com/office/drawing/2014/main" id="{DD47DF85-461D-4F18-B241-C6DD141D05C4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4"/>
          <a:srcRect l="15349" t="23792" r="16802" b="7026"/>
          <a:stretch>
            <a:fillRect/>
          </a:stretch>
        </p:blipFill>
        <p:spPr>
          <a:xfrm>
            <a:off x="6186451" y="2505075"/>
            <a:ext cx="5154685" cy="3684588"/>
          </a:xfrm>
          <a:prstGeom prst="rect">
            <a:avLst/>
          </a:prstGeom>
          <a:ln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06C322-3251-4AB3-A5E8-F178AA1AD29C}"/>
              </a:ext>
            </a:extLst>
          </p:cNvPr>
          <p:cNvSpPr txBox="1"/>
          <p:nvPr/>
        </p:nvSpPr>
        <p:spPr>
          <a:xfrm>
            <a:off x="836612" y="1419553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Definition: </a:t>
            </a:r>
            <a:r>
              <a:rPr lang="en-US" sz="2800" dirty="0"/>
              <a:t>original material is preserved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60670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86F30-D7B6-4192-92E8-54FA1E66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Permineralization</a:t>
            </a:r>
          </a:p>
        </p:txBody>
      </p:sp>
      <p:pic>
        <p:nvPicPr>
          <p:cNvPr id="8" name="Content Placeholder 7" descr="Paleontologists say this femur bone belongs to one of the biggest dinosaurs  of all time | CNN">
            <a:extLst>
              <a:ext uri="{FF2B5EF4-FFF2-40B4-BE49-F238E27FC236}">
                <a16:creationId xmlns:a16="http://schemas.microsoft.com/office/drawing/2014/main" id="{0DE47A87-24EF-4CA3-AD2C-1038AAB3F9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90" y="2064985"/>
            <a:ext cx="6106597" cy="341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3.jpg" descr="Permineralization">
            <a:extLst>
              <a:ext uri="{FF2B5EF4-FFF2-40B4-BE49-F238E27FC236}">
                <a16:creationId xmlns:a16="http://schemas.microsoft.com/office/drawing/2014/main" id="{E5B7850F-7493-486C-AF1A-06EFE612C0A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 t="10307" r="994"/>
          <a:stretch>
            <a:fillRect/>
          </a:stretch>
        </p:blipFill>
        <p:spPr>
          <a:xfrm rot="5228608">
            <a:off x="6877411" y="910023"/>
            <a:ext cx="6015633" cy="4215058"/>
          </a:xfrm>
          <a:prstGeom prst="rect">
            <a:avLst/>
          </a:prstGeom>
          <a:ln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2F8502-4482-413B-9CAE-EAE0D1B26DA5}"/>
              </a:ext>
            </a:extLst>
          </p:cNvPr>
          <p:cNvSpPr txBox="1"/>
          <p:nvPr/>
        </p:nvSpPr>
        <p:spPr>
          <a:xfrm>
            <a:off x="838200" y="1372881"/>
            <a:ext cx="71190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Definition: </a:t>
            </a:r>
            <a:r>
              <a:rPr lang="en-US" sz="2800" dirty="0"/>
              <a:t>minerals fill empty spaces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B961F-B4FD-4870-9246-82548608B3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70" r="4880"/>
          <a:stretch/>
        </p:blipFill>
        <p:spPr>
          <a:xfrm>
            <a:off x="4692933" y="4036726"/>
            <a:ext cx="3600897" cy="28212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814571-63DF-43CD-87AA-B9FC44360787}"/>
              </a:ext>
            </a:extLst>
          </p:cNvPr>
          <p:cNvSpPr txBox="1"/>
          <p:nvPr/>
        </p:nvSpPr>
        <p:spPr>
          <a:xfrm>
            <a:off x="266330" y="5757284"/>
            <a:ext cx="4855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cross section of dinosaur bone, minerals filling holes in bone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1C72C-5659-428A-951C-B40B075EE2FB}"/>
              </a:ext>
            </a:extLst>
          </p:cNvPr>
          <p:cNvSpPr txBox="1"/>
          <p:nvPr/>
        </p:nvSpPr>
        <p:spPr>
          <a:xfrm>
            <a:off x="8720212" y="6126661"/>
            <a:ext cx="330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petrified tree</a:t>
            </a:r>
            <a:endParaRPr lang="en-GB" sz="28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8B73A53-32AD-4241-B061-1B9E03D49841}"/>
              </a:ext>
            </a:extLst>
          </p:cNvPr>
          <p:cNvSpPr/>
          <p:nvPr/>
        </p:nvSpPr>
        <p:spPr>
          <a:xfrm>
            <a:off x="5379868" y="5298671"/>
            <a:ext cx="355107" cy="37201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0A7D6B1-3D0F-457F-9AB6-964F2F7ACD60}"/>
              </a:ext>
            </a:extLst>
          </p:cNvPr>
          <p:cNvCxnSpPr>
            <a:cxnSpLocks/>
          </p:cNvCxnSpPr>
          <p:nvPr/>
        </p:nvCxnSpPr>
        <p:spPr>
          <a:xfrm flipV="1">
            <a:off x="4561580" y="5670688"/>
            <a:ext cx="818288" cy="8221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409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286F30-D7B6-4192-92E8-54FA1E66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Mold and cast</a:t>
            </a:r>
            <a:endParaRPr lang="en-GB" sz="4800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4B4F88-1E30-4DEF-80ED-76851A7A57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Definitions</a:t>
            </a:r>
          </a:p>
          <a:p>
            <a:r>
              <a:rPr lang="en-US" b="1" dirty="0"/>
              <a:t>Mold: </a:t>
            </a:r>
            <a:r>
              <a:rPr lang="en-US" dirty="0"/>
              <a:t>impression of the organism left in the sediment</a:t>
            </a:r>
          </a:p>
          <a:p>
            <a:endParaRPr lang="en-US" dirty="0"/>
          </a:p>
          <a:p>
            <a:r>
              <a:rPr lang="en-US" b="1" dirty="0"/>
              <a:t>Cast: </a:t>
            </a:r>
            <a:r>
              <a:rPr lang="en-US" dirty="0"/>
              <a:t>mineralized sediment that fills the mold</a:t>
            </a:r>
          </a:p>
          <a:p>
            <a:endParaRPr lang="en-GB" dirty="0"/>
          </a:p>
        </p:txBody>
      </p:sp>
      <p:pic>
        <p:nvPicPr>
          <p:cNvPr id="8" name="image10.jpg">
            <a:extLst>
              <a:ext uri="{FF2B5EF4-FFF2-40B4-BE49-F238E27FC236}">
                <a16:creationId xmlns:a16="http://schemas.microsoft.com/office/drawing/2014/main" id="{261340B8-1DCD-4315-9922-86807742E9B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4904352">
            <a:off x="5477498" y="1110104"/>
            <a:ext cx="6628068" cy="4593401"/>
          </a:xfrm>
          <a:prstGeom prst="rect">
            <a:avLst/>
          </a:prstGeom>
          <a:ln/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DE66F7-DED6-4F36-A28A-8F13FD701A4A}"/>
              </a:ext>
            </a:extLst>
          </p:cNvPr>
          <p:cNvCxnSpPr>
            <a:cxnSpLocks/>
          </p:cNvCxnSpPr>
          <p:nvPr/>
        </p:nvCxnSpPr>
        <p:spPr>
          <a:xfrm flipV="1">
            <a:off x="5103118" y="2379216"/>
            <a:ext cx="1475235" cy="3584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62447D7-8C6A-4499-994D-EA3DED8A5169}"/>
              </a:ext>
            </a:extLst>
          </p:cNvPr>
          <p:cNvCxnSpPr>
            <a:cxnSpLocks/>
          </p:cNvCxnSpPr>
          <p:nvPr/>
        </p:nvCxnSpPr>
        <p:spPr>
          <a:xfrm>
            <a:off x="5293534" y="4174362"/>
            <a:ext cx="1463883" cy="34426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42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EF0B6-781E-492D-A029-4DC81CDC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Replacement</a:t>
            </a:r>
            <a:endParaRPr lang="en-GB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EDD2B-6AEB-49EF-B56E-354565914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material dissolves and is replaced by a mineral</a:t>
            </a:r>
          </a:p>
          <a:p>
            <a:endParaRPr lang="en-GB" dirty="0"/>
          </a:p>
        </p:txBody>
      </p:sp>
      <p:pic>
        <p:nvPicPr>
          <p:cNvPr id="5" name="image4.jpg" descr="Pyrite: Fool&amp;#39;s Gold">
            <a:extLst>
              <a:ext uri="{FF2B5EF4-FFF2-40B4-BE49-F238E27FC236}">
                <a16:creationId xmlns:a16="http://schemas.microsoft.com/office/drawing/2014/main" id="{CDF00B71-5A83-41DB-8CB5-75A8D97346F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 l="6899" t="10322" r="4743" b="3439"/>
          <a:stretch>
            <a:fillRect/>
          </a:stretch>
        </p:blipFill>
        <p:spPr>
          <a:xfrm>
            <a:off x="6212727" y="1825625"/>
            <a:ext cx="5100546" cy="4351338"/>
          </a:xfrm>
          <a:prstGeom prst="rect">
            <a:avLst/>
          </a:prstGeom>
          <a:ln/>
        </p:spPr>
      </p:pic>
      <p:pic>
        <p:nvPicPr>
          <p:cNvPr id="5122" name="Picture 2" descr="Preservation of Fossils - Geology for Today - Dr. Tambra L. Eifert">
            <a:extLst>
              <a:ext uri="{FF2B5EF4-FFF2-40B4-BE49-F238E27FC236}">
                <a16:creationId xmlns:a16="http://schemas.microsoft.com/office/drawing/2014/main" id="{415057F6-73E9-4DB6-959D-0363E8642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23073" y="2473397"/>
            <a:ext cx="3599663" cy="40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7D7370-B880-477F-963A-9EF027F4B4E4}"/>
              </a:ext>
            </a:extLst>
          </p:cNvPr>
          <p:cNvSpPr txBox="1"/>
          <p:nvPr/>
        </p:nvSpPr>
        <p:spPr>
          <a:xfrm>
            <a:off x="6212727" y="6231265"/>
            <a:ext cx="330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pyrite replacement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E8502-C5AF-47CC-9884-5AD4924174C0}"/>
              </a:ext>
            </a:extLst>
          </p:cNvPr>
          <p:cNvSpPr txBox="1"/>
          <p:nvPr/>
        </p:nvSpPr>
        <p:spPr>
          <a:xfrm>
            <a:off x="1028661" y="6231265"/>
            <a:ext cx="330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calcite replacement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969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D044-B28F-4E6F-9D17-87718767D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/>
              <a:t>Carbonization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F02B-8D00-47C1-A597-C1399B91E3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Definition: </a:t>
            </a:r>
            <a:r>
              <a:rPr lang="en-US" dirty="0"/>
              <a:t>residual carbon remains as a thin black film</a:t>
            </a:r>
            <a:endParaRPr lang="en-GB" dirty="0"/>
          </a:p>
        </p:txBody>
      </p:sp>
      <p:pic>
        <p:nvPicPr>
          <p:cNvPr id="6150" name="Picture 6" descr="Fossil Fish Photograph by Natural History Museum, London/science Photo  Library">
            <a:extLst>
              <a:ext uri="{FF2B5EF4-FFF2-40B4-BE49-F238E27FC236}">
                <a16:creationId xmlns:a16="http://schemas.microsoft.com/office/drawing/2014/main" id="{554B106F-3BAB-4AE5-8A6F-90D5D155FC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99" y="2826195"/>
            <a:ext cx="5181600" cy="335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bonized Insects">
            <a:extLst>
              <a:ext uri="{FF2B5EF4-FFF2-40B4-BE49-F238E27FC236}">
                <a16:creationId xmlns:a16="http://schemas.microsoft.com/office/drawing/2014/main" id="{57D1CE81-FA1A-414D-A0BC-3C3F8D92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2"/>
          <a:stretch/>
        </p:blipFill>
        <p:spPr bwMode="auto">
          <a:xfrm rot="5400000">
            <a:off x="6228634" y="1388790"/>
            <a:ext cx="5676743" cy="382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FFEAF-2BC3-4260-856D-071C81A90F95}"/>
              </a:ext>
            </a:extLst>
          </p:cNvPr>
          <p:cNvSpPr txBox="1"/>
          <p:nvPr/>
        </p:nvSpPr>
        <p:spPr>
          <a:xfrm>
            <a:off x="8897645" y="6606615"/>
            <a:ext cx="60945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http://petrifiedwoodmuseum.org/carbonization.htm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7905A0-3C10-4469-B558-CEEBC2C7ADF8}"/>
              </a:ext>
            </a:extLst>
          </p:cNvPr>
          <p:cNvSpPr txBox="1"/>
          <p:nvPr/>
        </p:nvSpPr>
        <p:spPr>
          <a:xfrm>
            <a:off x="7123181" y="6176483"/>
            <a:ext cx="330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carbonized insects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17FA7-39D9-48EB-8CFB-E54905E70F2D}"/>
              </a:ext>
            </a:extLst>
          </p:cNvPr>
          <p:cNvSpPr txBox="1"/>
          <p:nvPr/>
        </p:nvSpPr>
        <p:spPr>
          <a:xfrm>
            <a:off x="664676" y="6203975"/>
            <a:ext cx="3300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carbonized fish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6115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518</Words>
  <Application>Microsoft Office PowerPoint</Application>
  <PresentationFormat>Widescreen</PresentationFormat>
  <Paragraphs>59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What is a fossil?</vt:lpstr>
      <vt:lpstr>What are the types of fossils?</vt:lpstr>
      <vt:lpstr>Trace fossil</vt:lpstr>
      <vt:lpstr>Unaltered remains</vt:lpstr>
      <vt:lpstr>Permineralization</vt:lpstr>
      <vt:lpstr>Mold and cast</vt:lpstr>
      <vt:lpstr>Replacement</vt:lpstr>
      <vt:lpstr>Carbonization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Bernau</dc:creator>
  <cp:lastModifiedBy>Jeremiah Bernau</cp:lastModifiedBy>
  <cp:revision>11</cp:revision>
  <dcterms:created xsi:type="dcterms:W3CDTF">2021-12-06T23:02:38Z</dcterms:created>
  <dcterms:modified xsi:type="dcterms:W3CDTF">2022-02-03T16:52:18Z</dcterms:modified>
</cp:coreProperties>
</file>